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explains how the cardiovascular (circulatory) system works: the heart as a pump, the vessels as pipes, and blood as the transport fluid. It ends with common disorders and ways to keep the heart healthy.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cardiovascular system is also called the circulatory system. Think of a city: the heart is the pumping station, the vessels are the roads and pipes, and the blood is the delivery traffic.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 shows oxygen-poor blood and red shows oxygen-rich blood. In the diagram the heart’s right side appears on the viewer’s left, as if you were facing the person. The heart wall is made of cardiac muscle and is fed by its own coronary arteries.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tricuspid and mitral valves are called atrioventricular (AV) valves; the pulmonary and aortic valves are semilunar valves. A heart murmur can mean a valve does not close fully or is narrowed.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lungs blood picks up oxygen and drops off carbon dioxide. In the body tissues it does the reverse. The pulmonary circuit is short and low pressure; the systemic circuit is long and high pressure, which is why the left ventricle is the strongest chamber.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Arteries have thick, elastic, muscular walls to handle high pressure. Veins have thinner walls and one-way valves that stop blood falling back, helped by squeezing from nearby muscles. Capillaries are one cell thick so oxygen and nutrients can pass through. Exception to remember: the pulmonary artery carries oxygen-poor blood and the pulmonary veins carry oxygen-rich blood.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Plasma is mostly water and carries salts, proteins, hormones, nutrients and wastes. Red cells give blood its colour and have no nucleus, which leaves more room for haemoglobin. Blood cells are made in the red bone marrow.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show the order: 1 SA node fires and the atria contract, 2 the AV node delays the signal, 3 the bundle of His carries it down the septum, 4 the Purkinje fibres spread it so the ventricles contract from the bottom up. An ECG records this electrical activity. The brain and hormones can speed up or slow down the SA node.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Systole means contraction and diastole means relaxation. The two numbers in a blood pressure reading match these phases: the top number is pressure during systole and the bottom number is pressure during diastole.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typical adult values and they vary between people. For example, 70 beats per minute × 70 mL per beat is about 4.9 litres per minute. Athletes often have a lower resting heart rate because each beat moves more blood.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general education, not medical advice. Atherosclerosis is the main cause of heart attacks and strokes. Hypertension often has no symptoms, which is why regular blood pressure checks matter. A stroke is a related problem in the vessels of the brain.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150-minute target is the standard adult guidance from the World Health Organization. Small changes add up: walking, taking the stairs and cutting back on salty processed food all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ideas: structure of the heart, direction of blood flow, the heart’s own electrical control, and prevention.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4EE"/>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45480"/>
            <a:ext cx="10566400" cy="446980"/>
          </a:xfrm>
          <a:prstGeom prst="rect">
            <a:avLst/>
          </a:prstGeom>
          <a:noFill/>
          <a:ln/>
        </p:spPr>
        <p:txBody>
          <a:bodyPr wrap="square" lIns="0" tIns="0" rIns="0" bIns="0" rtlCol="0" anchor="t"/>
          <a:lstStyle>
            <a:lvl1pPr algn="l" indent="0" marL="0">
              <a:lnSpc>
                <a:spcPct val="115000"/>
              </a:lnSpc>
              <a:buNone/>
              <a:defRPr lang="en-US" sz="3200" dirty="0">
                <a:solidFill>
                  <a:srgbClr val="14213D"/>
                </a:solidFill>
                <a:latin typeface="Rubik" pitchFamily="34" charset="0"/>
                <a:ea typeface="Rubik" pitchFamily="34" charset="-122"/>
                <a:cs typeface="Rubik"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97261"/>
            <a:ext cx="10566400" cy="4147939"/>
          </a:xfrm>
          <a:prstGeom prst="rect">
            <a:avLst/>
          </a:prstGeom>
          <a:noFill/>
          <a:ln/>
        </p:spPr>
        <p:txBody>
          <a:bodyPr wrap="square" lIns="0" tIns="0" rIns="0" bIns="0" rtlCol="0" anchor="t"/>
          <a:lstStyle>
            <a:lvl1pPr algn="l" indent="0" marL="0">
              <a:lnSpc>
                <a:spcPct val="140000"/>
              </a:lnSpc>
              <a:buNone/>
              <a:defRPr lang="en-US" sz="1600" dirty="0">
                <a:solidFill>
                  <a:srgbClr val="14213D"/>
                </a:solidFill>
                <a:latin typeface="Nunito Sans" pitchFamily="34" charset="0"/>
                <a:ea typeface="Nunito Sans" pitchFamily="34" charset="-122"/>
                <a:cs typeface="Nunito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4EE"/>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45480"/>
            <a:ext cx="10566400" cy="446980"/>
          </a:xfrm>
          <a:prstGeom prst="rect">
            <a:avLst/>
          </a:prstGeom>
          <a:noFill/>
          <a:ln/>
        </p:spPr>
        <p:txBody>
          <a:bodyPr wrap="square" lIns="0" tIns="0" rIns="0" bIns="0" rtlCol="0" anchor="t"/>
          <a:lstStyle>
            <a:lvl1pPr algn="l" indent="0" marL="0">
              <a:lnSpc>
                <a:spcPct val="115000"/>
              </a:lnSpc>
              <a:buNone/>
              <a:defRPr lang="en-US" sz="3200" dirty="0">
                <a:solidFill>
                  <a:srgbClr val="14213D"/>
                </a:solidFill>
                <a:latin typeface="Rubik" pitchFamily="34" charset="0"/>
                <a:ea typeface="Rubik" pitchFamily="34" charset="-122"/>
                <a:cs typeface="Rubik"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1897261"/>
            <a:ext cx="10566400" cy="4147939"/>
          </a:xfrm>
          <a:prstGeom prst="rect">
            <a:avLst/>
          </a:prstGeom>
          <a:noFill/>
          <a:ln/>
        </p:spPr>
        <p:txBody>
          <a:bodyPr wrap="square" lIns="0" tIns="0" rIns="0" bIns="0" rtlCol="0" anchor="t"/>
          <a:lstStyle>
            <a:lvl1pPr algn="l" indent="0" marL="0">
              <a:lnSpc>
                <a:spcPct val="140000"/>
              </a:lnSpc>
              <a:buNone/>
              <a:defRPr lang="en-US" sz="1600" dirty="0">
                <a:solidFill>
                  <a:srgbClr val="14213D"/>
                </a:solidFill>
                <a:latin typeface="Nunito Sans" pitchFamily="34" charset="0"/>
                <a:ea typeface="Nunito Sans" pitchFamily="34" charset="-122"/>
                <a:cs typeface="Nunito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13D"/>
        </a:solidFill>
      </p:bgPr>
    </p:bg>
    <p:spTree>
      <p:nvGrpSpPr>
        <p:cNvPr id="1" name=""/>
        <p:cNvGrpSpPr/>
        <p:nvPr/>
      </p:nvGrpSpPr>
      <p:grpSpPr>
        <a:xfrm>
          <a:off x="0" y="0"/>
          <a:ext cx="0" cy="0"/>
          <a:chOff x="0" y="0"/>
          <a:chExt cx="0" cy="0"/>
        </a:xfrm>
      </p:grpSpPr>
      <p:sp>
        <p:nvSpPr>
          <p:cNvPr id="2" name="Text 0"/>
          <p:cNvSpPr/>
          <p:nvPr/>
        </p:nvSpPr>
        <p:spPr>
          <a:xfrm>
            <a:off x="812800" y="1525389"/>
            <a:ext cx="10883392" cy="274241"/>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F2845C"/>
                </a:solidFill>
                <a:latin typeface="Nunito Sans" pitchFamily="34" charset="0"/>
                <a:ea typeface="Nunito Sans" pitchFamily="34" charset="-122"/>
                <a:cs typeface="Nunito Sans" pitchFamily="34" charset="-120"/>
              </a:rPr>
              <a:t>HUMAN PHYSIOLOGY</a:t>
            </a:r>
            <a:endParaRPr lang="en-US" sz="1400" dirty="0"/>
          </a:p>
        </p:txBody>
      </p:sp>
      <p:sp>
        <p:nvSpPr>
          <p:cNvPr id="3" name="Text 1"/>
          <p:cNvSpPr/>
          <p:nvPr>
            <p:ph type="title"/>
          </p:nvPr>
        </p:nvSpPr>
        <p:spPr>
          <a:xfrm>
            <a:off x="812800" y="2028230"/>
            <a:ext cx="10883392" cy="1518841"/>
          </a:xfrm>
          <a:prstGeom prst="rect">
            <a:avLst/>
          </a:prstGeom>
          <a:noFill/>
          <a:ln/>
        </p:spPr>
        <p:txBody>
          <a:bodyPr wrap="square" lIns="0" tIns="0" rIns="0" bIns="0" rtlCol="0" anchor="t">
            <a:normAutofit/>
          </a:bodyPr>
          <a:lstStyle/>
          <a:p>
            <a:pPr algn="l" indent="0" marL="0">
              <a:lnSpc>
                <a:spcPts val="5880"/>
              </a:lnSpc>
              <a:buNone/>
            </a:pPr>
            <a:r>
              <a:rPr lang="en-US" sz="5600" b="1" i="0" dirty="0">
                <a:solidFill>
                  <a:srgbClr val="F6F4EE"/>
                </a:solidFill>
                <a:latin typeface="Rubik" pitchFamily="34" charset="0"/>
                <a:ea typeface="Rubik" pitchFamily="34" charset="-122"/>
                <a:cs typeface="Rubik" pitchFamily="34" charset="-120"/>
              </a:rPr>
              <a:t>The Cardiovascular</a:t>
            </a:r>
            <a:endParaRPr lang="en-US" sz="5600" dirty="0"/>
          </a:p>
          <a:p>
            <a:pPr algn="l" indent="0" marL="0">
              <a:lnSpc>
                <a:spcPts val="5880"/>
              </a:lnSpc>
              <a:buNone/>
            </a:pPr>
            <a:r>
              <a:rPr lang="en-US" sz="5600" b="1" i="0" dirty="0">
                <a:solidFill>
                  <a:srgbClr val="F6F4EE"/>
                </a:solidFill>
                <a:latin typeface="Rubik" pitchFamily="34" charset="0"/>
                <a:ea typeface="Rubik" pitchFamily="34" charset="-122"/>
                <a:cs typeface="Rubik" pitchFamily="34" charset="-120"/>
              </a:rPr>
              <a:t>System</a:t>
            </a:r>
            <a:endParaRPr lang="en-US" sz="5600" dirty="0"/>
          </a:p>
        </p:txBody>
      </p:sp>
      <p:sp>
        <p:nvSpPr>
          <p:cNvPr id="4" name="Text 2"/>
          <p:cNvSpPr/>
          <p:nvPr/>
        </p:nvSpPr>
        <p:spPr>
          <a:xfrm>
            <a:off x="812800" y="3775670"/>
            <a:ext cx="8502650" cy="66536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C5D6DB"/>
                </a:solidFill>
                <a:latin typeface="Nunito Sans" pitchFamily="34" charset="0"/>
                <a:ea typeface="Nunito Sans" pitchFamily="34" charset="-122"/>
                <a:cs typeface="Nunito Sans" pitchFamily="34" charset="-120"/>
              </a:rPr>
              <a:t>The heart, blood vessels and blood, explained in simple terms with labelled diagrams.</a:t>
            </a:r>
            <a:endParaRPr lang="en-US" sz="1800" dirty="0"/>
          </a:p>
        </p:txBody>
      </p:sp>
      <p:sp>
        <p:nvSpPr>
          <p:cNvPr id="5" name="Shape 3"/>
          <p:cNvSpPr/>
          <p:nvPr/>
        </p:nvSpPr>
        <p:spPr>
          <a:xfrm>
            <a:off x="812800" y="4669631"/>
            <a:ext cx="889000" cy="50800"/>
          </a:xfrm>
          <a:prstGeom prst="roundRect">
            <a:avLst>
              <a:gd name="adj" fmla="val 50000"/>
            </a:avLst>
          </a:prstGeom>
          <a:solidFill>
            <a:srgbClr val="F2845C"/>
          </a:solidFill>
          <a:ln/>
        </p:spPr>
      </p:sp>
      <p:sp>
        <p:nvSpPr>
          <p:cNvPr id="6" name="Text 4"/>
          <p:cNvSpPr/>
          <p:nvPr/>
        </p:nvSpPr>
        <p:spPr>
          <a:xfrm>
            <a:off x="812800" y="4974431"/>
            <a:ext cx="727075" cy="358080"/>
          </a:xfrm>
          <a:prstGeom prst="roundRect">
            <a:avLst>
              <a:gd name="adj" fmla="val 50000"/>
            </a:avLst>
          </a:prstGeom>
          <a:solidFill>
            <a:srgbClr val="22375E"/>
          </a:solidFill>
          <a:ln/>
        </p:spPr>
        <p:txBody>
          <a:bodyPr wrap="none" lIns="0" tIns="0" rIns="0" bIns="0" rtlCol="0" anchor="ctr">
            <a:normAutofit/>
          </a:bodyPr>
          <a:lstStyle/>
          <a:p>
            <a:pPr algn="ctr" indent="0" marL="0">
              <a:lnSpc>
                <a:spcPts val="1820"/>
              </a:lnSpc>
              <a:buNone/>
            </a:pPr>
            <a:r>
              <a:rPr lang="en-US" sz="1300" dirty="0">
                <a:solidFill>
                  <a:srgbClr val="E7EEF2"/>
                </a:solidFill>
                <a:latin typeface="Nunito Sans" pitchFamily="34" charset="0"/>
                <a:ea typeface="Nunito Sans" pitchFamily="34" charset="-122"/>
                <a:cs typeface="Nunito Sans" pitchFamily="34" charset="-120"/>
              </a:rPr>
              <a:t>Heart</a:t>
            </a:r>
            <a:endParaRPr lang="en-US" sz="1300" dirty="0"/>
          </a:p>
        </p:txBody>
      </p:sp>
      <p:sp>
        <p:nvSpPr>
          <p:cNvPr id="7" name="Text 5"/>
          <p:cNvSpPr/>
          <p:nvPr/>
        </p:nvSpPr>
        <p:spPr>
          <a:xfrm>
            <a:off x="1641475" y="4974431"/>
            <a:ext cx="794643" cy="358080"/>
          </a:xfrm>
          <a:prstGeom prst="roundRect">
            <a:avLst>
              <a:gd name="adj" fmla="val 50000"/>
            </a:avLst>
          </a:prstGeom>
          <a:solidFill>
            <a:srgbClr val="22375E"/>
          </a:solidFill>
          <a:ln/>
        </p:spPr>
        <p:txBody>
          <a:bodyPr wrap="none" lIns="0" tIns="0" rIns="0" bIns="0" rtlCol="0" anchor="ctr">
            <a:normAutofit/>
          </a:bodyPr>
          <a:lstStyle/>
          <a:p>
            <a:pPr algn="ctr" indent="0" marL="0">
              <a:lnSpc>
                <a:spcPts val="1820"/>
              </a:lnSpc>
              <a:buNone/>
            </a:pPr>
            <a:r>
              <a:rPr lang="en-US" sz="1300" dirty="0">
                <a:solidFill>
                  <a:srgbClr val="E7EEF2"/>
                </a:solidFill>
                <a:latin typeface="Nunito Sans" pitchFamily="34" charset="0"/>
                <a:ea typeface="Nunito Sans" pitchFamily="34" charset="-122"/>
                <a:cs typeface="Nunito Sans" pitchFamily="34" charset="-120"/>
              </a:rPr>
              <a:t>Valves</a:t>
            </a:r>
            <a:endParaRPr lang="en-US" sz="1300" dirty="0"/>
          </a:p>
        </p:txBody>
      </p:sp>
      <p:sp>
        <p:nvSpPr>
          <p:cNvPr id="8" name="Text 6"/>
          <p:cNvSpPr/>
          <p:nvPr/>
        </p:nvSpPr>
        <p:spPr>
          <a:xfrm>
            <a:off x="2537718" y="4974431"/>
            <a:ext cx="1099443" cy="358080"/>
          </a:xfrm>
          <a:prstGeom prst="roundRect">
            <a:avLst>
              <a:gd name="adj" fmla="val 50000"/>
            </a:avLst>
          </a:prstGeom>
          <a:solidFill>
            <a:srgbClr val="22375E"/>
          </a:solidFill>
          <a:ln/>
        </p:spPr>
        <p:txBody>
          <a:bodyPr wrap="none" lIns="0" tIns="0" rIns="0" bIns="0" rtlCol="0" anchor="ctr">
            <a:normAutofit/>
          </a:bodyPr>
          <a:lstStyle/>
          <a:p>
            <a:pPr algn="ctr" indent="0" marL="0">
              <a:lnSpc>
                <a:spcPts val="1820"/>
              </a:lnSpc>
              <a:buNone/>
            </a:pPr>
            <a:r>
              <a:rPr lang="en-US" sz="1300" dirty="0">
                <a:solidFill>
                  <a:srgbClr val="E7EEF2"/>
                </a:solidFill>
                <a:latin typeface="Nunito Sans" pitchFamily="34" charset="0"/>
                <a:ea typeface="Nunito Sans" pitchFamily="34" charset="-122"/>
                <a:cs typeface="Nunito Sans" pitchFamily="34" charset="-120"/>
              </a:rPr>
              <a:t>Circulation</a:t>
            </a:r>
            <a:endParaRPr lang="en-US" sz="1300" dirty="0"/>
          </a:p>
        </p:txBody>
      </p:sp>
      <p:sp>
        <p:nvSpPr>
          <p:cNvPr id="9" name="Text 7"/>
          <p:cNvSpPr/>
          <p:nvPr/>
        </p:nvSpPr>
        <p:spPr>
          <a:xfrm>
            <a:off x="3738761" y="4974431"/>
            <a:ext cx="1332508" cy="358080"/>
          </a:xfrm>
          <a:prstGeom prst="roundRect">
            <a:avLst>
              <a:gd name="adj" fmla="val 50000"/>
            </a:avLst>
          </a:prstGeom>
          <a:solidFill>
            <a:srgbClr val="22375E"/>
          </a:solidFill>
          <a:ln/>
        </p:spPr>
        <p:txBody>
          <a:bodyPr wrap="none" lIns="0" tIns="0" rIns="0" bIns="0" rtlCol="0" anchor="ctr">
            <a:normAutofit/>
          </a:bodyPr>
          <a:lstStyle/>
          <a:p>
            <a:pPr algn="ctr" indent="0" marL="0">
              <a:lnSpc>
                <a:spcPts val="1820"/>
              </a:lnSpc>
              <a:buNone/>
            </a:pPr>
            <a:r>
              <a:rPr lang="en-US" sz="1300" dirty="0">
                <a:solidFill>
                  <a:srgbClr val="E7EEF2"/>
                </a:solidFill>
                <a:latin typeface="Nunito Sans" pitchFamily="34" charset="0"/>
                <a:ea typeface="Nunito Sans" pitchFamily="34" charset="-122"/>
                <a:cs typeface="Nunito Sans" pitchFamily="34" charset="-120"/>
              </a:rPr>
              <a:t>Blood vessels</a:t>
            </a:r>
            <a:endParaRPr lang="en-US" sz="1300" dirty="0"/>
          </a:p>
        </p:txBody>
      </p:sp>
      <p:sp>
        <p:nvSpPr>
          <p:cNvPr id="10" name="Text 8"/>
          <p:cNvSpPr/>
          <p:nvPr/>
        </p:nvSpPr>
        <p:spPr>
          <a:xfrm>
            <a:off x="5172869" y="4974431"/>
            <a:ext cx="744339" cy="358080"/>
          </a:xfrm>
          <a:prstGeom prst="roundRect">
            <a:avLst>
              <a:gd name="adj" fmla="val 50000"/>
            </a:avLst>
          </a:prstGeom>
          <a:solidFill>
            <a:srgbClr val="22375E"/>
          </a:solidFill>
          <a:ln/>
        </p:spPr>
        <p:txBody>
          <a:bodyPr wrap="none" lIns="0" tIns="0" rIns="0" bIns="0" rtlCol="0" anchor="ctr">
            <a:normAutofit/>
          </a:bodyPr>
          <a:lstStyle/>
          <a:p>
            <a:pPr algn="ctr" indent="0" marL="0">
              <a:lnSpc>
                <a:spcPts val="1820"/>
              </a:lnSpc>
              <a:buNone/>
            </a:pPr>
            <a:r>
              <a:rPr lang="en-US" sz="1300" dirty="0">
                <a:solidFill>
                  <a:srgbClr val="E7EEF2"/>
                </a:solidFill>
                <a:latin typeface="Nunito Sans" pitchFamily="34" charset="0"/>
                <a:ea typeface="Nunito Sans" pitchFamily="34" charset="-122"/>
                <a:cs typeface="Nunito Sans" pitchFamily="34" charset="-120"/>
              </a:rPr>
              <a:t>Blood</a:t>
            </a:r>
            <a:endParaRPr lang="en-US" sz="1300" dirty="0"/>
          </a:p>
        </p:txBody>
      </p:sp>
      <p:sp>
        <p:nvSpPr>
          <p:cNvPr id="11" name="Text 9"/>
          <p:cNvSpPr/>
          <p:nvPr/>
        </p:nvSpPr>
        <p:spPr>
          <a:xfrm>
            <a:off x="6018808" y="4974431"/>
            <a:ext cx="1056481" cy="358080"/>
          </a:xfrm>
          <a:prstGeom prst="roundRect">
            <a:avLst>
              <a:gd name="adj" fmla="val 50000"/>
            </a:avLst>
          </a:prstGeom>
          <a:solidFill>
            <a:srgbClr val="22375E"/>
          </a:solidFill>
          <a:ln/>
        </p:spPr>
        <p:txBody>
          <a:bodyPr wrap="none" lIns="0" tIns="0" rIns="0" bIns="0" rtlCol="0" anchor="ctr">
            <a:normAutofit/>
          </a:bodyPr>
          <a:lstStyle/>
          <a:p>
            <a:pPr algn="ctr" indent="0" marL="0">
              <a:lnSpc>
                <a:spcPts val="1820"/>
              </a:lnSpc>
              <a:buNone/>
            </a:pPr>
            <a:r>
              <a:rPr lang="en-US" sz="1300" dirty="0">
                <a:solidFill>
                  <a:srgbClr val="E7EEF2"/>
                </a:solidFill>
                <a:latin typeface="Nunito Sans" pitchFamily="34" charset="0"/>
                <a:ea typeface="Nunito Sans" pitchFamily="34" charset="-122"/>
                <a:cs typeface="Nunito Sans" pitchFamily="34" charset="-120"/>
              </a:rPr>
              <a:t>Heartbeat</a:t>
            </a:r>
            <a:endParaRPr lang="en-US" sz="1300" dirty="0"/>
          </a:p>
        </p:txBody>
      </p:sp>
      <p:sp>
        <p:nvSpPr>
          <p:cNvPr id="12" name="Text 10"/>
          <p:cNvSpPr/>
          <p:nvPr/>
        </p:nvSpPr>
        <p:spPr>
          <a:xfrm>
            <a:off x="7176889" y="4974431"/>
            <a:ext cx="1016695" cy="358080"/>
          </a:xfrm>
          <a:prstGeom prst="roundRect">
            <a:avLst>
              <a:gd name="adj" fmla="val 50000"/>
            </a:avLst>
          </a:prstGeom>
          <a:solidFill>
            <a:srgbClr val="22375E"/>
          </a:solidFill>
          <a:ln/>
        </p:spPr>
        <p:txBody>
          <a:bodyPr wrap="none" lIns="0" tIns="0" rIns="0" bIns="0" rtlCol="0" anchor="ctr">
            <a:normAutofit/>
          </a:bodyPr>
          <a:lstStyle/>
          <a:p>
            <a:pPr algn="ctr" indent="0" marL="0">
              <a:lnSpc>
                <a:spcPts val="1820"/>
              </a:lnSpc>
              <a:buNone/>
            </a:pPr>
            <a:r>
              <a:rPr lang="en-US" sz="1300" dirty="0">
                <a:solidFill>
                  <a:srgbClr val="E7EEF2"/>
                </a:solidFill>
                <a:latin typeface="Nunito Sans" pitchFamily="34" charset="0"/>
                <a:ea typeface="Nunito Sans" pitchFamily="34" charset="-122"/>
                <a:cs typeface="Nunito Sans" pitchFamily="34" charset="-120"/>
              </a:rPr>
              <a:t>Disorders</a:t>
            </a:r>
            <a:endParaRPr lang="en-US" sz="1300" dirty="0"/>
          </a:p>
        </p:txBody>
      </p:sp>
      <p:sp>
        <p:nvSpPr>
          <p:cNvPr id="13" name="Text 11"/>
          <p:cNvSpPr/>
          <p:nvPr/>
        </p:nvSpPr>
        <p:spPr>
          <a:xfrm>
            <a:off x="8295184" y="4974431"/>
            <a:ext cx="1384300" cy="358080"/>
          </a:xfrm>
          <a:prstGeom prst="roundRect">
            <a:avLst>
              <a:gd name="adj" fmla="val 50000"/>
            </a:avLst>
          </a:prstGeom>
          <a:solidFill>
            <a:srgbClr val="22375E"/>
          </a:solidFill>
          <a:ln/>
        </p:spPr>
        <p:txBody>
          <a:bodyPr wrap="none" lIns="0" tIns="0" rIns="0" bIns="0" rtlCol="0" anchor="ctr">
            <a:normAutofit/>
          </a:bodyPr>
          <a:lstStyle/>
          <a:p>
            <a:pPr algn="ctr" indent="0" marL="0">
              <a:lnSpc>
                <a:spcPts val="1820"/>
              </a:lnSpc>
              <a:buNone/>
            </a:pPr>
            <a:r>
              <a:rPr lang="en-US" sz="1300" dirty="0">
                <a:solidFill>
                  <a:srgbClr val="E7EEF2"/>
                </a:solidFill>
                <a:latin typeface="Nunito Sans" pitchFamily="34" charset="0"/>
                <a:ea typeface="Nunito Sans" pitchFamily="34" charset="-122"/>
                <a:cs typeface="Nunito Sans" pitchFamily="34" charset="-120"/>
              </a:rPr>
              <a:t>Healthy habits</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812800" y="812800"/>
            <a:ext cx="10883392"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OVERVIEW</a:t>
            </a:r>
            <a:endParaRPr lang="en-US" sz="1300" dirty="0"/>
          </a:p>
        </p:txBody>
      </p:sp>
      <p:sp>
        <p:nvSpPr>
          <p:cNvPr id="3" name="Text 1"/>
          <p:cNvSpPr/>
          <p:nvPr>
            <p:ph type="title"/>
          </p:nvPr>
        </p:nvSpPr>
        <p:spPr>
          <a:xfrm>
            <a:off x="812800" y="114548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What the cardiovascular system does</a:t>
            </a:r>
            <a:endParaRPr lang="en-US" sz="3200" dirty="0"/>
          </a:p>
        </p:txBody>
      </p:sp>
      <p:sp>
        <p:nvSpPr>
          <p:cNvPr id="4" name="Shape 2"/>
          <p:cNvSpPr/>
          <p:nvPr/>
        </p:nvSpPr>
        <p:spPr>
          <a:xfrm>
            <a:off x="815975" y="1824236"/>
            <a:ext cx="3380284" cy="1593552"/>
          </a:xfrm>
          <a:prstGeom prst="roundRect">
            <a:avLst>
              <a:gd name="adj" fmla="val 7770"/>
            </a:avLst>
          </a:prstGeom>
          <a:solidFill>
            <a:srgbClr val="FDFCF9"/>
          </a:solidFill>
          <a:ln w="6350">
            <a:solidFill>
              <a:srgbClr val="DDD8CB"/>
            </a:solidFill>
            <a:prstDash val="solid"/>
          </a:ln>
        </p:spPr>
      </p:sp>
      <p:sp>
        <p:nvSpPr>
          <p:cNvPr id="5" name="Text 3"/>
          <p:cNvSpPr/>
          <p:nvPr/>
        </p:nvSpPr>
        <p:spPr>
          <a:xfrm>
            <a:off x="1073150" y="2081411"/>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B8431F"/>
                </a:solidFill>
                <a:latin typeface="Nunito Sans" pitchFamily="34" charset="0"/>
                <a:ea typeface="Nunito Sans" pitchFamily="34" charset="-122"/>
                <a:cs typeface="Nunito Sans" pitchFamily="34" charset="-120"/>
              </a:rPr>
              <a:t>Heart: the pump</a:t>
            </a:r>
            <a:endParaRPr lang="en-US" sz="1600" dirty="0"/>
          </a:p>
        </p:txBody>
      </p:sp>
      <p:sp>
        <p:nvSpPr>
          <p:cNvPr id="6" name="Text 4"/>
          <p:cNvSpPr/>
          <p:nvPr/>
        </p:nvSpPr>
        <p:spPr>
          <a:xfrm>
            <a:off x="1073150" y="2414091"/>
            <a:ext cx="2951912"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A muscular organ about the size of a fist. It beats to push blood around the body.</a:t>
            </a:r>
            <a:endParaRPr lang="en-US" sz="1400" dirty="0"/>
          </a:p>
        </p:txBody>
      </p:sp>
      <p:sp>
        <p:nvSpPr>
          <p:cNvPr id="7" name="Shape 5"/>
          <p:cNvSpPr/>
          <p:nvPr/>
        </p:nvSpPr>
        <p:spPr>
          <a:xfrm>
            <a:off x="4405809" y="1824236"/>
            <a:ext cx="3380383" cy="1593552"/>
          </a:xfrm>
          <a:prstGeom prst="roundRect">
            <a:avLst>
              <a:gd name="adj" fmla="val 7770"/>
            </a:avLst>
          </a:prstGeom>
          <a:solidFill>
            <a:srgbClr val="FDFCF9"/>
          </a:solidFill>
          <a:ln w="6350">
            <a:solidFill>
              <a:srgbClr val="DDD8CB"/>
            </a:solidFill>
            <a:prstDash val="solid"/>
          </a:ln>
        </p:spPr>
      </p:sp>
      <p:sp>
        <p:nvSpPr>
          <p:cNvPr id="8" name="Text 6"/>
          <p:cNvSpPr/>
          <p:nvPr/>
        </p:nvSpPr>
        <p:spPr>
          <a:xfrm>
            <a:off x="4662984" y="2081411"/>
            <a:ext cx="2952014"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B6B74"/>
                </a:solidFill>
                <a:latin typeface="Nunito Sans" pitchFamily="34" charset="0"/>
                <a:ea typeface="Nunito Sans" pitchFamily="34" charset="-122"/>
                <a:cs typeface="Nunito Sans" pitchFamily="34" charset="-120"/>
              </a:rPr>
              <a:t>Vessels: the pipes</a:t>
            </a:r>
            <a:endParaRPr lang="en-US" sz="1600" dirty="0"/>
          </a:p>
        </p:txBody>
      </p:sp>
      <p:sp>
        <p:nvSpPr>
          <p:cNvPr id="9" name="Text 7"/>
          <p:cNvSpPr/>
          <p:nvPr/>
        </p:nvSpPr>
        <p:spPr>
          <a:xfrm>
            <a:off x="4662984" y="2414091"/>
            <a:ext cx="2952014"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Arteries, veins and capillaries form a network that reaches every cell.</a:t>
            </a:r>
            <a:endParaRPr lang="en-US" sz="1400" dirty="0"/>
          </a:p>
        </p:txBody>
      </p:sp>
      <p:sp>
        <p:nvSpPr>
          <p:cNvPr id="10" name="Shape 8"/>
          <p:cNvSpPr/>
          <p:nvPr/>
        </p:nvSpPr>
        <p:spPr>
          <a:xfrm>
            <a:off x="7995741" y="1824236"/>
            <a:ext cx="3380284" cy="1593552"/>
          </a:xfrm>
          <a:prstGeom prst="roundRect">
            <a:avLst>
              <a:gd name="adj" fmla="val 7770"/>
            </a:avLst>
          </a:prstGeom>
          <a:solidFill>
            <a:srgbClr val="FDFCF9"/>
          </a:solidFill>
          <a:ln w="6350">
            <a:solidFill>
              <a:srgbClr val="DDD8CB"/>
            </a:solidFill>
            <a:prstDash val="solid"/>
          </a:ln>
        </p:spPr>
      </p:sp>
      <p:sp>
        <p:nvSpPr>
          <p:cNvPr id="11" name="Text 9"/>
          <p:cNvSpPr/>
          <p:nvPr/>
        </p:nvSpPr>
        <p:spPr>
          <a:xfrm>
            <a:off x="8252916" y="2081411"/>
            <a:ext cx="2951912"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Nunito Sans" pitchFamily="34" charset="0"/>
                <a:ea typeface="Nunito Sans" pitchFamily="34" charset="-122"/>
                <a:cs typeface="Nunito Sans" pitchFamily="34" charset="-120"/>
              </a:rPr>
              <a:t>Blood: the fluid</a:t>
            </a:r>
            <a:endParaRPr lang="en-US" sz="1600" dirty="0"/>
          </a:p>
        </p:txBody>
      </p:sp>
      <p:sp>
        <p:nvSpPr>
          <p:cNvPr id="12" name="Text 10"/>
          <p:cNvSpPr/>
          <p:nvPr/>
        </p:nvSpPr>
        <p:spPr>
          <a:xfrm>
            <a:off x="8252916" y="2414091"/>
            <a:ext cx="2951912"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Carries oxygen, nutrients, hormones and wastes, and helps defend the body.</a:t>
            </a:r>
            <a:endParaRPr lang="en-US" sz="1400" dirty="0"/>
          </a:p>
        </p:txBody>
      </p:sp>
      <p:sp>
        <p:nvSpPr>
          <p:cNvPr id="13" name="Shape 11"/>
          <p:cNvSpPr/>
          <p:nvPr/>
        </p:nvSpPr>
        <p:spPr>
          <a:xfrm>
            <a:off x="812800" y="3649563"/>
            <a:ext cx="10566400" cy="1313061"/>
          </a:xfrm>
          <a:prstGeom prst="roundRect">
            <a:avLst>
              <a:gd name="adj" fmla="val 9672"/>
            </a:avLst>
          </a:prstGeom>
          <a:solidFill>
            <a:srgbClr val="14213D"/>
          </a:solidFill>
          <a:ln/>
        </p:spPr>
      </p:sp>
      <p:sp>
        <p:nvSpPr>
          <p:cNvPr id="14" name="Text 12"/>
          <p:cNvSpPr/>
          <p:nvPr/>
        </p:nvSpPr>
        <p:spPr>
          <a:xfrm>
            <a:off x="1066800" y="3903563"/>
            <a:ext cx="10360152"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F2845C"/>
                </a:solidFill>
                <a:latin typeface="Nunito Sans" pitchFamily="34" charset="0"/>
                <a:ea typeface="Nunito Sans" pitchFamily="34" charset="-122"/>
                <a:cs typeface="Nunito Sans" pitchFamily="34" charset="-120"/>
              </a:rPr>
              <a:t>Main jobs</a:t>
            </a:r>
            <a:endParaRPr lang="en-US" sz="1400" dirty="0"/>
          </a:p>
        </p:txBody>
      </p:sp>
      <p:sp>
        <p:nvSpPr>
          <p:cNvPr id="15" name="Text 13"/>
          <p:cNvSpPr/>
          <p:nvPr/>
        </p:nvSpPr>
        <p:spPr>
          <a:xfrm>
            <a:off x="1066800" y="4193084"/>
            <a:ext cx="10360152"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F6F4EE"/>
                </a:solidFill>
                <a:latin typeface="Nunito Sans" pitchFamily="34" charset="0"/>
                <a:ea typeface="Nunito Sans" pitchFamily="34" charset="-122"/>
                <a:cs typeface="Nunito Sans" pitchFamily="34" charset="-120"/>
              </a:rPr>
              <a:t>Deliver oxygen and nutrients to cells, remove carbon dioxide and wastes, move hormones and immune cells around, and help control body temperature.</a:t>
            </a:r>
            <a:endParaRPr lang="en-US" sz="1400" dirty="0"/>
          </a:p>
        </p:txBody>
      </p:sp>
      <p:sp>
        <p:nvSpPr>
          <p:cNvPr id="16" name="Text 14"/>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17" name="Text 1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9F0EF"/>
        </a:solidFill>
      </p:bgPr>
    </p:bg>
    <p:spTree>
      <p:nvGrpSpPr>
        <p:cNvPr id="1" name=""/>
        <p:cNvGrpSpPr/>
        <p:nvPr/>
      </p:nvGrpSpPr>
      <p:grpSpPr>
        <a:xfrm>
          <a:off x="0" y="0"/>
          <a:ext cx="0" cy="0"/>
          <a:chOff x="0" y="0"/>
          <a:chExt cx="0" cy="0"/>
        </a:xfrm>
      </p:grpSpPr>
      <p:sp>
        <p:nvSpPr>
          <p:cNvPr id="2" name="Text 0"/>
          <p:cNvSpPr/>
          <p:nvPr/>
        </p:nvSpPr>
        <p:spPr>
          <a:xfrm>
            <a:off x="812800" y="1139230"/>
            <a:ext cx="4839970"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STRUCTURE</a:t>
            </a:r>
            <a:endParaRPr lang="en-US" sz="1300" dirty="0"/>
          </a:p>
        </p:txBody>
      </p:sp>
      <p:sp>
        <p:nvSpPr>
          <p:cNvPr id="3" name="Text 1"/>
          <p:cNvSpPr/>
          <p:nvPr>
            <p:ph type="title"/>
          </p:nvPr>
        </p:nvSpPr>
        <p:spPr>
          <a:xfrm>
            <a:off x="812800" y="1522710"/>
            <a:ext cx="4839970"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The heart</a:t>
            </a:r>
            <a:endParaRPr lang="en-US" sz="3200" dirty="0"/>
          </a:p>
        </p:txBody>
      </p:sp>
      <p:sp>
        <p:nvSpPr>
          <p:cNvPr id="4" name="Text 2"/>
          <p:cNvSpPr/>
          <p:nvPr/>
        </p:nvSpPr>
        <p:spPr>
          <a:xfrm>
            <a:off x="812800" y="2122091"/>
            <a:ext cx="4839970" cy="57388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3B4558"/>
                </a:solidFill>
                <a:latin typeface="Nunito Sans" pitchFamily="34" charset="0"/>
                <a:ea typeface="Nunito Sans" pitchFamily="34" charset="-122"/>
                <a:cs typeface="Nunito Sans" pitchFamily="34" charset="-120"/>
              </a:rPr>
              <a:t>A four-chambered muscular pump with a right side and a left side.</a:t>
            </a:r>
            <a:endParaRPr lang="en-US" sz="1600" dirty="0"/>
          </a:p>
        </p:txBody>
      </p:sp>
      <p:sp>
        <p:nvSpPr>
          <p:cNvPr id="5" name="Shape 3"/>
          <p:cNvSpPr/>
          <p:nvPr/>
        </p:nvSpPr>
        <p:spPr>
          <a:xfrm>
            <a:off x="815975" y="2826147"/>
            <a:ext cx="4692650" cy="1419027"/>
          </a:xfrm>
          <a:prstGeom prst="roundRect">
            <a:avLst>
              <a:gd name="adj" fmla="val 6936"/>
            </a:avLst>
          </a:prstGeom>
          <a:solidFill>
            <a:srgbClr val="FDFCF9"/>
          </a:solidFill>
          <a:ln w="6350">
            <a:solidFill>
              <a:srgbClr val="D2DCDA"/>
            </a:solidFill>
            <a:prstDash val="solid"/>
          </a:ln>
        </p:spPr>
      </p:sp>
      <p:sp>
        <p:nvSpPr>
          <p:cNvPr id="6" name="Text 4"/>
          <p:cNvSpPr/>
          <p:nvPr/>
        </p:nvSpPr>
        <p:spPr>
          <a:xfrm>
            <a:off x="1022350" y="3007122"/>
            <a:ext cx="4408297"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0B6B74"/>
                </a:solidFill>
                <a:latin typeface="Nunito Sans" pitchFamily="34" charset="0"/>
                <a:ea typeface="Nunito Sans" pitchFamily="34" charset="-122"/>
                <a:cs typeface="Nunito Sans" pitchFamily="34" charset="-120"/>
              </a:rPr>
              <a:t>Key parts</a:t>
            </a:r>
            <a:endParaRPr lang="en-US" sz="1300" dirty="0"/>
          </a:p>
        </p:txBody>
      </p:sp>
      <p:sp>
        <p:nvSpPr>
          <p:cNvPr id="7" name="Text 5"/>
          <p:cNvSpPr/>
          <p:nvPr/>
        </p:nvSpPr>
        <p:spPr>
          <a:xfrm>
            <a:off x="1022350" y="326866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Atria</a:t>
            </a:r>
            <a:r>
              <a:rPr lang="en-US" sz="1300" dirty="0">
                <a:solidFill>
                  <a:srgbClr val="14213D"/>
                </a:solidFill>
                <a:latin typeface="Nunito Sans" pitchFamily="34" charset="0"/>
                <a:ea typeface="Nunito Sans" pitchFamily="34" charset="-122"/>
                <a:cs typeface="Nunito Sans" pitchFamily="34" charset="-120"/>
              </a:rPr>
              <a:t> – upper chambers that receive blood</a:t>
            </a:r>
            <a:endParaRPr lang="en-US" sz="1300" dirty="0"/>
          </a:p>
        </p:txBody>
      </p:sp>
      <p:sp>
        <p:nvSpPr>
          <p:cNvPr id="8" name="Text 6"/>
          <p:cNvSpPr/>
          <p:nvPr/>
        </p:nvSpPr>
        <p:spPr>
          <a:xfrm>
            <a:off x="1022350" y="3555008"/>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Ventricles</a:t>
            </a:r>
            <a:r>
              <a:rPr lang="en-US" sz="1300" dirty="0">
                <a:solidFill>
                  <a:srgbClr val="14213D"/>
                </a:solidFill>
                <a:latin typeface="Nunito Sans" pitchFamily="34" charset="0"/>
                <a:ea typeface="Nunito Sans" pitchFamily="34" charset="-122"/>
                <a:cs typeface="Nunito Sans" pitchFamily="34" charset="-120"/>
              </a:rPr>
              <a:t> – lower chambers that pump blood out</a:t>
            </a:r>
            <a:endParaRPr lang="en-US" sz="1300" dirty="0"/>
          </a:p>
        </p:txBody>
      </p:sp>
      <p:sp>
        <p:nvSpPr>
          <p:cNvPr id="9" name="Text 7"/>
          <p:cNvSpPr/>
          <p:nvPr/>
        </p:nvSpPr>
        <p:spPr>
          <a:xfrm>
            <a:off x="1022350" y="384135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Septum</a:t>
            </a:r>
            <a:r>
              <a:rPr lang="en-US" sz="1300" dirty="0">
                <a:solidFill>
                  <a:srgbClr val="14213D"/>
                </a:solidFill>
                <a:latin typeface="Nunito Sans" pitchFamily="34" charset="0"/>
                <a:ea typeface="Nunito Sans" pitchFamily="34" charset="-122"/>
                <a:cs typeface="Nunito Sans" pitchFamily="34" charset="-120"/>
              </a:rPr>
              <a:t> – wall between the two sides</a:t>
            </a:r>
            <a:endParaRPr lang="en-US" sz="1300" dirty="0"/>
          </a:p>
        </p:txBody>
      </p:sp>
      <p:sp>
        <p:nvSpPr>
          <p:cNvPr id="10" name="Shape 8"/>
          <p:cNvSpPr/>
          <p:nvPr/>
        </p:nvSpPr>
        <p:spPr>
          <a:xfrm>
            <a:off x="812800" y="4400748"/>
            <a:ext cx="4699000" cy="1114822"/>
          </a:xfrm>
          <a:prstGeom prst="roundRect">
            <a:avLst>
              <a:gd name="adj" fmla="val 9114"/>
            </a:avLst>
          </a:prstGeom>
          <a:solidFill>
            <a:srgbClr val="FBE9E1"/>
          </a:solidFill>
          <a:ln/>
        </p:spPr>
      </p:sp>
      <p:sp>
        <p:nvSpPr>
          <p:cNvPr id="11" name="Shape 9"/>
          <p:cNvSpPr/>
          <p:nvPr/>
        </p:nvSpPr>
        <p:spPr>
          <a:xfrm>
            <a:off x="812800" y="4400748"/>
            <a:ext cx="4699000" cy="1114822"/>
          </a:xfrm>
          <a:custGeom>
            <a:avLst/>
            <a:gdLst/>
            <a:ahLst/>
            <a:cxnLst/>
            <a:rect l="l" t="t" r="r" b="b"/>
            <a:pathLst>
              <a:path w="4699000" h="1114822">
                <a:moveTo>
                  <a:pt x="101600" y="1114822"/>
                </a:moveTo>
                <a:lnTo>
                  <a:pt x="101600" y="1114822"/>
                </a:lnTo>
                <a:arcTo hR="101600" wR="101600" stAng="5400000" swAng="5400000"/>
                <a:lnTo>
                  <a:pt x="0" y="101600"/>
                </a:lnTo>
                <a:arcTo hR="101600" wR="101600" stAng="10800000" swAng="5400000"/>
                <a:lnTo>
                  <a:pt x="101600" y="0"/>
                </a:lnTo>
                <a:arcTo hR="101600" wR="50800" stAng="16200000" swAng="-5400000"/>
                <a:lnTo>
                  <a:pt x="50800" y="1013222"/>
                </a:lnTo>
                <a:arcTo hR="101600" wR="50800" stAng="10800000" swAng="-5400000"/>
                <a:close/>
              </a:path>
            </a:pathLst>
          </a:custGeom>
          <a:solidFill>
            <a:srgbClr val="B8431F"/>
          </a:solidFill>
          <a:ln/>
        </p:spPr>
      </p:sp>
      <p:sp>
        <p:nvSpPr>
          <p:cNvPr id="12" name="Text 10"/>
          <p:cNvSpPr/>
          <p:nvPr/>
        </p:nvSpPr>
        <p:spPr>
          <a:xfrm>
            <a:off x="1066800" y="4578548"/>
            <a:ext cx="4369054"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B8431F"/>
                </a:solidFill>
                <a:latin typeface="Nunito Sans" pitchFamily="34" charset="0"/>
                <a:ea typeface="Nunito Sans" pitchFamily="34" charset="-122"/>
                <a:cs typeface="Nunito Sans" pitchFamily="34" charset="-120"/>
              </a:rPr>
              <a:t>In simple terms</a:t>
            </a:r>
            <a:endParaRPr lang="en-US" sz="1300" dirty="0"/>
          </a:p>
        </p:txBody>
      </p:sp>
      <p:sp>
        <p:nvSpPr>
          <p:cNvPr id="13" name="Text 11"/>
          <p:cNvSpPr/>
          <p:nvPr/>
        </p:nvSpPr>
        <p:spPr>
          <a:xfrm>
            <a:off x="1066800" y="4840089"/>
            <a:ext cx="4369054"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The right side sends blood to the lungs; the left side sends it to the body, so its wall is thickest.</a:t>
            </a:r>
            <a:endParaRPr lang="en-US" sz="1400" dirty="0"/>
          </a:p>
        </p:txBody>
      </p:sp>
      <p:pic>
        <p:nvPicPr>
          <p:cNvPr id="14" name="Image 0" descr="Heart with labelled right and left atria and ventricles, vena cava, pulmonary artery, pulmonary veins and aorta, coloured by oxygen-rich and oxygen-poor blood">    </p:cNvPr>
          <p:cNvPicPr>
            <a:picLocks noChangeAspect="1"/>
          </p:cNvPicPr>
          <p:nvPr/>
        </p:nvPicPr>
        <p:blipFill>
          <a:blip r:embed="rId1"/>
          <a:srcRect l="-14" r="-14" t="0" b="0"/>
          <a:stretch/>
        </p:blipFill>
        <p:spPr>
          <a:xfrm>
            <a:off x="5918200" y="1536700"/>
            <a:ext cx="5461000" cy="3581400"/>
          </a:xfrm>
          <a:prstGeom prst="roundRect">
            <a:avLst>
              <a:gd name="adj" fmla="val 3546"/>
            </a:avLst>
          </a:prstGeom>
        </p:spPr>
      </p:pic>
      <p:sp>
        <p:nvSpPr>
          <p:cNvPr id="15" name="Text 12"/>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16" name="Text 1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812800" y="812800"/>
            <a:ext cx="10883392"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STRUCTURE</a:t>
            </a:r>
            <a:endParaRPr lang="en-US" sz="1300" dirty="0"/>
          </a:p>
        </p:txBody>
      </p:sp>
      <p:sp>
        <p:nvSpPr>
          <p:cNvPr id="3" name="Text 1"/>
          <p:cNvSpPr/>
          <p:nvPr>
            <p:ph type="title"/>
          </p:nvPr>
        </p:nvSpPr>
        <p:spPr>
          <a:xfrm>
            <a:off x="812800" y="114548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Heart valves: one-way doors</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33761"/>
          <a:ext cx="10553700" cy="1929805"/>
        </p:xfrm>
        <a:graphic>
          <a:graphicData uri="http://schemas.openxmlformats.org/drawingml/2006/table">
            <a:tbl>
              <a:tblPr/>
              <a:tblGrid>
                <a:gridCol w="2532888"/>
                <a:gridCol w="4010406"/>
                <a:gridCol w="4010406"/>
              </a:tblGrid>
              <a:tr h="385961">
                <a:tc>
                  <a:txBody>
                    <a:bodyPr/>
                    <a:lstStyle/>
                    <a:p>
                      <a:pPr indent="0" marL="0">
                        <a:lnSpc>
                          <a:spcPts val="1960"/>
                        </a:lnSpc>
                        <a:buNone/>
                      </a:pPr>
                      <a:r>
                        <a:rPr lang="en-US" sz="1400" b="1" dirty="0">
                          <a:solidFill>
                            <a:srgbClr val="F6F4EE"/>
                          </a:solidFill>
                          <a:latin typeface="Nunito Sans" pitchFamily="34" charset="0"/>
                          <a:ea typeface="Nunito Sans" pitchFamily="34" charset="-122"/>
                          <a:cs typeface="Nunito Sans" pitchFamily="34" charset="-120"/>
                        </a:rPr>
                        <a:t>Valve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3BE"/>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indent="0" marL="0">
                        <a:lnSpc>
                          <a:spcPts val="1960"/>
                        </a:lnSpc>
                        <a:buNone/>
                      </a:pPr>
                      <a:r>
                        <a:rPr lang="en-US" sz="1400" b="1" dirty="0">
                          <a:solidFill>
                            <a:srgbClr val="F6F4EE"/>
                          </a:solidFill>
                          <a:latin typeface="Nunito Sans" pitchFamily="34" charset="0"/>
                          <a:ea typeface="Nunito Sans" pitchFamily="34" charset="-122"/>
                          <a:cs typeface="Nunito Sans" pitchFamily="34" charset="-120"/>
                        </a:rPr>
                        <a:t>Sits between</a:t>
                      </a:r>
                      <a:endParaRPr lang="en-US" sz="1400" dirty="0">
                        <a:latin typeface="Nunito Sans" charset="0"/>
                        <a:ea typeface="Nunito Sans" charset="0"/>
                        <a:cs typeface="Nunito Sans" charset="0"/>
                      </a:endParaRPr>
                    </a:p>
                  </a:txBody>
                  <a:tcPr marL="62230" marR="62230" marT="62230" marB="62230" anchor="t">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indent="0" marL="0">
                        <a:lnSpc>
                          <a:spcPts val="1960"/>
                        </a:lnSpc>
                        <a:buNone/>
                      </a:pPr>
                      <a:r>
                        <a:rPr lang="en-US" sz="1400" b="1" dirty="0">
                          <a:solidFill>
                            <a:srgbClr val="F6F4EE"/>
                          </a:solidFill>
                          <a:latin typeface="Nunito Sans" pitchFamily="34" charset="0"/>
                          <a:ea typeface="Nunito Sans" pitchFamily="34" charset="-122"/>
                          <a:cs typeface="Nunito Sans" pitchFamily="34" charset="-120"/>
                        </a:rPr>
                        <a:t>Job</a:t>
                      </a:r>
                      <a:endParaRPr lang="en-US" sz="1400" dirty="0">
                        <a:latin typeface="Nunito Sans" charset="0"/>
                        <a:ea typeface="Nunito Sans" charset="0"/>
                        <a:cs typeface="Nunito Sans" charset="0"/>
                      </a:endParaRPr>
                    </a:p>
                  </a:txBody>
                  <a:tcPr marL="62230" marR="62230" marT="62230" marB="62230" anchor="t">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r>
              <a:tr h="385961">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Tricuspid</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3BE"/>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Right atrium and ventricle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Stops backflow to right atrium</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r>
              <a:tr h="385961">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Pulmonary</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3BE"/>
                      </a:solidFill>
                      <a:prstDash val="solid"/>
                      <a:round/>
                      <a:headEnd type="none" w="med" len="med"/>
                      <a:tailEnd type="none" w="med" len="med"/>
                    </a:lnL>
                    <a:lnR w="12700" cap="flat" cmpd="sng" algn="ctr">
                      <a:solidFill>
                        <a:srgbClr val="BCB9B0"/>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CB9B0"/>
                      </a:solidFill>
                      <a:prstDash val="solid"/>
                      <a:round/>
                      <a:headEnd type="none" w="med" len="med"/>
                      <a:tailEnd type="none" w="med" len="med"/>
                    </a:lnB>
                    <a:solidFill>
                      <a:srgbClr val="ECE8DC"/>
                    </a:solidFill>
                  </a:tcPr>
                </a:tc>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Right ventricle and pulmonary artery</a:t>
                      </a:r>
                      <a:endParaRPr lang="en-US" sz="1400" dirty="0">
                        <a:latin typeface="Nunito Sans" charset="0"/>
                        <a:ea typeface="Nunito Sans" charset="0"/>
                        <a:cs typeface="Nunito Sans" charset="0"/>
                      </a:endParaRPr>
                    </a:p>
                  </a:txBody>
                  <a:tcPr marL="62230" marR="62230" marT="62230" marB="62230" anchor="t">
                    <a:lnL w="12700" cap="flat" cmpd="sng" algn="ctr">
                      <a:solidFill>
                        <a:srgbClr val="BCB9B0"/>
                      </a:solidFill>
                      <a:prstDash val="solid"/>
                      <a:round/>
                      <a:headEnd type="none" w="med" len="med"/>
                      <a:tailEnd type="none" w="med" len="med"/>
                    </a:lnL>
                    <a:lnR w="12700" cap="flat" cmpd="sng" algn="ctr">
                      <a:solidFill>
                        <a:srgbClr val="BCB9B0"/>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CB9B0"/>
                      </a:solidFill>
                      <a:prstDash val="solid"/>
                      <a:round/>
                      <a:headEnd type="none" w="med" len="med"/>
                      <a:tailEnd type="none" w="med" len="med"/>
                    </a:lnB>
                    <a:solidFill>
                      <a:srgbClr val="ECE8DC"/>
                    </a:solidFill>
                  </a:tcPr>
                </a:tc>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Lets blood out to the lungs</a:t>
                      </a:r>
                      <a:endParaRPr lang="en-US" sz="1400" dirty="0">
                        <a:latin typeface="Nunito Sans" charset="0"/>
                        <a:ea typeface="Nunito Sans" charset="0"/>
                        <a:cs typeface="Nunito Sans" charset="0"/>
                      </a:endParaRPr>
                    </a:p>
                  </a:txBody>
                  <a:tcPr marL="62230" marR="62230" marT="62230" marB="62230" anchor="t">
                    <a:lnL w="12700" cap="flat" cmpd="sng" algn="ctr">
                      <a:solidFill>
                        <a:srgbClr val="BCB9B0"/>
                      </a:solidFill>
                      <a:prstDash val="solid"/>
                      <a:round/>
                      <a:headEnd type="none" w="med" len="med"/>
                      <a:tailEnd type="none" w="med" len="med"/>
                    </a:lnL>
                    <a:lnR w="12700" cap="flat" cmpd="sng" algn="ctr">
                      <a:solidFill>
                        <a:srgbClr val="BCB9B0"/>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CB9B0"/>
                      </a:solidFill>
                      <a:prstDash val="solid"/>
                      <a:round/>
                      <a:headEnd type="none" w="med" len="med"/>
                      <a:tailEnd type="none" w="med" len="med"/>
                    </a:lnB>
                    <a:solidFill>
                      <a:srgbClr val="ECE8DC"/>
                    </a:solidFill>
                  </a:tcPr>
                </a:tc>
              </a:tr>
              <a:tr h="385961">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Mitral</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3BE"/>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BCB9B0"/>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Left atrium and ventricle</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BCB9B0"/>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Stops backflow to left atrium</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BCB9B0"/>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r>
              <a:tr h="385961">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Aortic</a:t>
                      </a:r>
                      <a:endParaRPr lang="en-US" sz="1400" dirty="0">
                        <a:latin typeface="Nunito Sans" charset="0"/>
                        <a:ea typeface="Nunito Sans" charset="0"/>
                        <a:cs typeface="Nunito Sans" charset="0"/>
                      </a:endParaRPr>
                    </a:p>
                  </a:txBody>
                  <a:tcPr marL="62230" marR="62230" marT="62230" marB="62230" anchor="t">
                    <a:lnL w="12700" cap="flat" cmpd="sng" algn="ctr">
                      <a:solidFill>
                        <a:srgbClr val="C4C3BE"/>
                      </a:solidFill>
                      <a:prstDash val="solid"/>
                      <a:round/>
                      <a:headEnd type="none" w="med" len="med"/>
                      <a:tailEnd type="none" w="med" len="med"/>
                    </a:lnL>
                    <a:lnR w="12700" cap="flat" cmpd="sng" algn="ctr">
                      <a:solidFill>
                        <a:srgbClr val="BCB9B0"/>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CB9B0"/>
                      </a:solidFill>
                      <a:prstDash val="solid"/>
                      <a:round/>
                      <a:headEnd type="none" w="med" len="med"/>
                      <a:tailEnd type="none" w="med" len="med"/>
                    </a:lnB>
                    <a:solidFill>
                      <a:srgbClr val="ECE8DC"/>
                    </a:solidFill>
                  </a:tcPr>
                </a:tc>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Left ventricle and aorta</a:t>
                      </a:r>
                      <a:endParaRPr lang="en-US" sz="1400" dirty="0">
                        <a:latin typeface="Nunito Sans" charset="0"/>
                        <a:ea typeface="Nunito Sans" charset="0"/>
                        <a:cs typeface="Nunito Sans" charset="0"/>
                      </a:endParaRPr>
                    </a:p>
                  </a:txBody>
                  <a:tcPr marL="62230" marR="62230" marT="62230" marB="62230" anchor="t">
                    <a:lnL w="12700" cap="flat" cmpd="sng" algn="ctr">
                      <a:solidFill>
                        <a:srgbClr val="BCB9B0"/>
                      </a:solidFill>
                      <a:prstDash val="solid"/>
                      <a:round/>
                      <a:headEnd type="none" w="med" len="med"/>
                      <a:tailEnd type="none" w="med" len="med"/>
                    </a:lnL>
                    <a:lnR w="12700" cap="flat" cmpd="sng" algn="ctr">
                      <a:solidFill>
                        <a:srgbClr val="BCB9B0"/>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CB9B0"/>
                      </a:solidFill>
                      <a:prstDash val="solid"/>
                      <a:round/>
                      <a:headEnd type="none" w="med" len="med"/>
                      <a:tailEnd type="none" w="med" len="med"/>
                    </a:lnB>
                    <a:solidFill>
                      <a:srgbClr val="ECE8DC"/>
                    </a:solidFill>
                  </a:tcPr>
                </a:tc>
                <a:tc>
                  <a:txBody>
                    <a:bodyPr/>
                    <a:lstStyle/>
                    <a:p>
                      <a:pPr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Lets blood out to the body</a:t>
                      </a:r>
                      <a:endParaRPr lang="en-US" sz="1400" dirty="0">
                        <a:latin typeface="Nunito Sans" charset="0"/>
                        <a:ea typeface="Nunito Sans" charset="0"/>
                        <a:cs typeface="Nunito Sans" charset="0"/>
                      </a:endParaRPr>
                    </a:p>
                  </a:txBody>
                  <a:tcPr marL="62230" marR="62230" marT="62230" marB="62230" anchor="t">
                    <a:lnL w="12700" cap="flat" cmpd="sng" algn="ctr">
                      <a:solidFill>
                        <a:srgbClr val="BCB9B0"/>
                      </a:solidFill>
                      <a:prstDash val="solid"/>
                      <a:round/>
                      <a:headEnd type="none" w="med" len="med"/>
                      <a:tailEnd type="none" w="med" len="med"/>
                    </a:lnL>
                    <a:lnR w="12700" cap="flat" cmpd="sng" algn="ctr">
                      <a:solidFill>
                        <a:srgbClr val="BCB9B0"/>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CB9B0"/>
                      </a:solidFill>
                      <a:prstDash val="solid"/>
                      <a:round/>
                      <a:headEnd type="none" w="med" len="med"/>
                      <a:tailEnd type="none" w="med" len="med"/>
                    </a:lnB>
                    <a:solidFill>
                      <a:srgbClr val="ECE8DC"/>
                    </a:solidFill>
                  </a:tcPr>
                </a:tc>
              </a:tr>
            </a:tbl>
          </a:graphicData>
        </a:graphic>
      </p:graphicFrame>
      <p:sp>
        <p:nvSpPr>
          <p:cNvPr id="5" name="Shape 2"/>
          <p:cNvSpPr/>
          <p:nvPr/>
        </p:nvSpPr>
        <p:spPr>
          <a:xfrm>
            <a:off x="812800" y="3992166"/>
            <a:ext cx="10566400" cy="865981"/>
          </a:xfrm>
          <a:prstGeom prst="roundRect">
            <a:avLst>
              <a:gd name="adj" fmla="val 11732"/>
            </a:avLst>
          </a:prstGeom>
          <a:solidFill>
            <a:srgbClr val="FBE9E1"/>
          </a:solidFill>
          <a:ln/>
        </p:spPr>
      </p:sp>
      <p:sp>
        <p:nvSpPr>
          <p:cNvPr id="6" name="Shape 3"/>
          <p:cNvSpPr/>
          <p:nvPr/>
        </p:nvSpPr>
        <p:spPr>
          <a:xfrm>
            <a:off x="812800" y="3992166"/>
            <a:ext cx="10566400" cy="865981"/>
          </a:xfrm>
          <a:custGeom>
            <a:avLst/>
            <a:gdLst/>
            <a:ahLst/>
            <a:cxnLst/>
            <a:rect l="l" t="t" r="r" b="b"/>
            <a:pathLst>
              <a:path w="10566400" h="865981">
                <a:moveTo>
                  <a:pt x="101600" y="865981"/>
                </a:moveTo>
                <a:lnTo>
                  <a:pt x="101600" y="865981"/>
                </a:lnTo>
                <a:arcTo hR="101600" wR="101600" stAng="5400000" swAng="5400000"/>
                <a:lnTo>
                  <a:pt x="0" y="101600"/>
                </a:lnTo>
                <a:arcTo hR="101600" wR="101600" stAng="10800000" swAng="5400000"/>
                <a:lnTo>
                  <a:pt x="101600" y="0"/>
                </a:lnTo>
                <a:arcTo hR="101600" wR="50800" stAng="16200000" swAng="-5400000"/>
                <a:lnTo>
                  <a:pt x="50800" y="764381"/>
                </a:lnTo>
                <a:arcTo hR="101600" wR="50800" stAng="10800000" swAng="-5400000"/>
                <a:close/>
              </a:path>
            </a:pathLst>
          </a:custGeom>
          <a:solidFill>
            <a:srgbClr val="B8431F"/>
          </a:solidFill>
          <a:ln/>
        </p:spPr>
      </p:sp>
      <p:sp>
        <p:nvSpPr>
          <p:cNvPr id="7" name="Text 4"/>
          <p:cNvSpPr/>
          <p:nvPr/>
        </p:nvSpPr>
        <p:spPr>
          <a:xfrm>
            <a:off x="1092200" y="4169966"/>
            <a:ext cx="10360152"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B8431F"/>
                </a:solidFill>
                <a:latin typeface="Nunito Sans" pitchFamily="34" charset="0"/>
                <a:ea typeface="Nunito Sans" pitchFamily="34" charset="-122"/>
                <a:cs typeface="Nunito Sans" pitchFamily="34" charset="-120"/>
              </a:rPr>
              <a:t>In simple terms</a:t>
            </a:r>
            <a:endParaRPr lang="en-US" sz="1300" dirty="0"/>
          </a:p>
        </p:txBody>
      </p:sp>
      <p:sp>
        <p:nvSpPr>
          <p:cNvPr id="8" name="Text 5"/>
          <p:cNvSpPr/>
          <p:nvPr/>
        </p:nvSpPr>
        <p:spPr>
          <a:xfrm>
            <a:off x="1092200" y="4431506"/>
            <a:ext cx="1036015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The “lub-dub” you hear is valves closing: “lub” is the tricuspid and mitral valves, “dub” is the aortic and pulmonary valves.</a:t>
            </a:r>
            <a:endParaRPr lang="en-US" sz="1400" dirty="0"/>
          </a:p>
        </p:txBody>
      </p:sp>
      <p:sp>
        <p:nvSpPr>
          <p:cNvPr id="9" name="Text 6"/>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10" name="Text 7"/>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9F0EF"/>
        </a:solidFill>
      </p:bgPr>
    </p:bg>
    <p:spTree>
      <p:nvGrpSpPr>
        <p:cNvPr id="1" name=""/>
        <p:cNvGrpSpPr/>
        <p:nvPr/>
      </p:nvGrpSpPr>
      <p:grpSpPr>
        <a:xfrm>
          <a:off x="0" y="0"/>
          <a:ext cx="0" cy="0"/>
          <a:chOff x="0" y="0"/>
          <a:chExt cx="0" cy="0"/>
        </a:xfrm>
      </p:grpSpPr>
      <p:sp>
        <p:nvSpPr>
          <p:cNvPr id="2" name="Text 0"/>
          <p:cNvSpPr/>
          <p:nvPr/>
        </p:nvSpPr>
        <p:spPr>
          <a:xfrm>
            <a:off x="812800" y="1139230"/>
            <a:ext cx="4839970"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BLOOD FLOW</a:t>
            </a:r>
            <a:endParaRPr lang="en-US" sz="1300" dirty="0"/>
          </a:p>
        </p:txBody>
      </p:sp>
      <p:sp>
        <p:nvSpPr>
          <p:cNvPr id="3" name="Text 1"/>
          <p:cNvSpPr/>
          <p:nvPr>
            <p:ph type="title"/>
          </p:nvPr>
        </p:nvSpPr>
        <p:spPr>
          <a:xfrm>
            <a:off x="812800" y="1522710"/>
            <a:ext cx="4839970"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Double circulation</a:t>
            </a:r>
            <a:endParaRPr lang="en-US" sz="3200" dirty="0"/>
          </a:p>
        </p:txBody>
      </p:sp>
      <p:sp>
        <p:nvSpPr>
          <p:cNvPr id="4" name="Text 2"/>
          <p:cNvSpPr/>
          <p:nvPr/>
        </p:nvSpPr>
        <p:spPr>
          <a:xfrm>
            <a:off x="812800" y="2122091"/>
            <a:ext cx="4839970" cy="57388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3B4558"/>
                </a:solidFill>
                <a:latin typeface="Nunito Sans" pitchFamily="34" charset="0"/>
                <a:ea typeface="Nunito Sans" pitchFamily="34" charset="-122"/>
                <a:cs typeface="Nunito Sans" pitchFamily="34" charset="-120"/>
              </a:rPr>
              <a:t>Blood passes through the heart twice on every full trip around the body.</a:t>
            </a:r>
            <a:endParaRPr lang="en-US" sz="1600" dirty="0"/>
          </a:p>
        </p:txBody>
      </p:sp>
      <p:sp>
        <p:nvSpPr>
          <p:cNvPr id="5" name="Shape 3"/>
          <p:cNvSpPr/>
          <p:nvPr/>
        </p:nvSpPr>
        <p:spPr>
          <a:xfrm>
            <a:off x="815975" y="2826147"/>
            <a:ext cx="4692650" cy="1419027"/>
          </a:xfrm>
          <a:prstGeom prst="roundRect">
            <a:avLst>
              <a:gd name="adj" fmla="val 6936"/>
            </a:avLst>
          </a:prstGeom>
          <a:solidFill>
            <a:srgbClr val="FDFCF9"/>
          </a:solidFill>
          <a:ln w="6350">
            <a:solidFill>
              <a:srgbClr val="D2DCDA"/>
            </a:solidFill>
            <a:prstDash val="solid"/>
          </a:ln>
        </p:spPr>
      </p:sp>
      <p:sp>
        <p:nvSpPr>
          <p:cNvPr id="6" name="Text 4"/>
          <p:cNvSpPr/>
          <p:nvPr/>
        </p:nvSpPr>
        <p:spPr>
          <a:xfrm>
            <a:off x="1022350" y="3007122"/>
            <a:ext cx="4408297"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0B6B74"/>
                </a:solidFill>
                <a:latin typeface="Nunito Sans" pitchFamily="34" charset="0"/>
                <a:ea typeface="Nunito Sans" pitchFamily="34" charset="-122"/>
                <a:cs typeface="Nunito Sans" pitchFamily="34" charset="-120"/>
              </a:rPr>
              <a:t>Key terms</a:t>
            </a:r>
            <a:endParaRPr lang="en-US" sz="1300" dirty="0"/>
          </a:p>
        </p:txBody>
      </p:sp>
      <p:sp>
        <p:nvSpPr>
          <p:cNvPr id="7" name="Text 5"/>
          <p:cNvSpPr/>
          <p:nvPr/>
        </p:nvSpPr>
        <p:spPr>
          <a:xfrm>
            <a:off x="1022350" y="326866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Pulmonary circuit</a:t>
            </a:r>
            <a:r>
              <a:rPr lang="en-US" sz="1300" dirty="0">
                <a:solidFill>
                  <a:srgbClr val="14213D"/>
                </a:solidFill>
                <a:latin typeface="Nunito Sans" pitchFamily="34" charset="0"/>
                <a:ea typeface="Nunito Sans" pitchFamily="34" charset="-122"/>
                <a:cs typeface="Nunito Sans" pitchFamily="34" charset="-120"/>
              </a:rPr>
              <a:t> – heart to lungs and back</a:t>
            </a:r>
            <a:endParaRPr lang="en-US" sz="1300" dirty="0"/>
          </a:p>
        </p:txBody>
      </p:sp>
      <p:sp>
        <p:nvSpPr>
          <p:cNvPr id="8" name="Text 6"/>
          <p:cNvSpPr/>
          <p:nvPr/>
        </p:nvSpPr>
        <p:spPr>
          <a:xfrm>
            <a:off x="1022350" y="3555008"/>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Systemic circuit</a:t>
            </a:r>
            <a:r>
              <a:rPr lang="en-US" sz="1300" dirty="0">
                <a:solidFill>
                  <a:srgbClr val="14213D"/>
                </a:solidFill>
                <a:latin typeface="Nunito Sans" pitchFamily="34" charset="0"/>
                <a:ea typeface="Nunito Sans" pitchFamily="34" charset="-122"/>
                <a:cs typeface="Nunito Sans" pitchFamily="34" charset="-120"/>
              </a:rPr>
              <a:t> – heart to body and back</a:t>
            </a:r>
            <a:endParaRPr lang="en-US" sz="1300" dirty="0"/>
          </a:p>
        </p:txBody>
      </p:sp>
      <p:sp>
        <p:nvSpPr>
          <p:cNvPr id="9" name="Text 7"/>
          <p:cNvSpPr/>
          <p:nvPr/>
        </p:nvSpPr>
        <p:spPr>
          <a:xfrm>
            <a:off x="1022350" y="384135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Vena cava</a:t>
            </a:r>
            <a:r>
              <a:rPr lang="en-US" sz="1300" dirty="0">
                <a:solidFill>
                  <a:srgbClr val="14213D"/>
                </a:solidFill>
                <a:latin typeface="Nunito Sans" pitchFamily="34" charset="0"/>
                <a:ea typeface="Nunito Sans" pitchFamily="34" charset="-122"/>
                <a:cs typeface="Nunito Sans" pitchFamily="34" charset="-120"/>
              </a:rPr>
              <a:t> – brings blood back from the body</a:t>
            </a:r>
            <a:endParaRPr lang="en-US" sz="1300" dirty="0"/>
          </a:p>
        </p:txBody>
      </p:sp>
      <p:sp>
        <p:nvSpPr>
          <p:cNvPr id="10" name="Shape 8"/>
          <p:cNvSpPr/>
          <p:nvPr/>
        </p:nvSpPr>
        <p:spPr>
          <a:xfrm>
            <a:off x="812800" y="4400748"/>
            <a:ext cx="4699000" cy="1114822"/>
          </a:xfrm>
          <a:prstGeom prst="roundRect">
            <a:avLst>
              <a:gd name="adj" fmla="val 9114"/>
            </a:avLst>
          </a:prstGeom>
          <a:solidFill>
            <a:srgbClr val="FBE9E1"/>
          </a:solidFill>
          <a:ln/>
        </p:spPr>
      </p:sp>
      <p:sp>
        <p:nvSpPr>
          <p:cNvPr id="11" name="Shape 9"/>
          <p:cNvSpPr/>
          <p:nvPr/>
        </p:nvSpPr>
        <p:spPr>
          <a:xfrm>
            <a:off x="812800" y="4400748"/>
            <a:ext cx="4699000" cy="1114822"/>
          </a:xfrm>
          <a:custGeom>
            <a:avLst/>
            <a:gdLst/>
            <a:ahLst/>
            <a:cxnLst/>
            <a:rect l="l" t="t" r="r" b="b"/>
            <a:pathLst>
              <a:path w="4699000" h="1114822">
                <a:moveTo>
                  <a:pt x="101600" y="1114822"/>
                </a:moveTo>
                <a:lnTo>
                  <a:pt x="101600" y="1114822"/>
                </a:lnTo>
                <a:arcTo hR="101600" wR="101600" stAng="5400000" swAng="5400000"/>
                <a:lnTo>
                  <a:pt x="0" y="101600"/>
                </a:lnTo>
                <a:arcTo hR="101600" wR="101600" stAng="10800000" swAng="5400000"/>
                <a:lnTo>
                  <a:pt x="101600" y="0"/>
                </a:lnTo>
                <a:arcTo hR="101600" wR="50800" stAng="16200000" swAng="-5400000"/>
                <a:lnTo>
                  <a:pt x="50800" y="1013222"/>
                </a:lnTo>
                <a:arcTo hR="101600" wR="50800" stAng="10800000" swAng="-5400000"/>
                <a:close/>
              </a:path>
            </a:pathLst>
          </a:custGeom>
          <a:solidFill>
            <a:srgbClr val="B8431F"/>
          </a:solidFill>
          <a:ln/>
        </p:spPr>
      </p:sp>
      <p:sp>
        <p:nvSpPr>
          <p:cNvPr id="12" name="Text 10"/>
          <p:cNvSpPr/>
          <p:nvPr/>
        </p:nvSpPr>
        <p:spPr>
          <a:xfrm>
            <a:off x="1066800" y="4578548"/>
            <a:ext cx="4369054"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B8431F"/>
                </a:solidFill>
                <a:latin typeface="Nunito Sans" pitchFamily="34" charset="0"/>
                <a:ea typeface="Nunito Sans" pitchFamily="34" charset="-122"/>
                <a:cs typeface="Nunito Sans" pitchFamily="34" charset="-120"/>
              </a:rPr>
              <a:t>In simple terms</a:t>
            </a:r>
            <a:endParaRPr lang="en-US" sz="1300" dirty="0"/>
          </a:p>
        </p:txBody>
      </p:sp>
      <p:sp>
        <p:nvSpPr>
          <p:cNvPr id="13" name="Text 11"/>
          <p:cNvSpPr/>
          <p:nvPr/>
        </p:nvSpPr>
        <p:spPr>
          <a:xfrm>
            <a:off x="1066800" y="4840089"/>
            <a:ext cx="4369054"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Right atrium, right ventricle, lungs, left atrium, left ventricle, body, and back again.</a:t>
            </a:r>
            <a:endParaRPr lang="en-US" sz="1400" dirty="0"/>
          </a:p>
        </p:txBody>
      </p:sp>
      <p:pic>
        <p:nvPicPr>
          <p:cNvPr id="14" name="Image 0" descr="Double circulation diagram: right heart to lungs through the pulmonary artery and back through the pulmonary vein, left heart to body tissues through the aorta and back through the vena cava">    </p:cNvPr>
          <p:cNvPicPr>
            <a:picLocks noChangeAspect="1"/>
          </p:cNvPicPr>
          <p:nvPr/>
        </p:nvPicPr>
        <p:blipFill>
          <a:blip r:embed="rId1"/>
          <a:srcRect l="-14" r="-14" t="0" b="0"/>
          <a:stretch/>
        </p:blipFill>
        <p:spPr>
          <a:xfrm>
            <a:off x="5918200" y="1536700"/>
            <a:ext cx="5461000" cy="3581400"/>
          </a:xfrm>
          <a:prstGeom prst="roundRect">
            <a:avLst>
              <a:gd name="adj" fmla="val 3546"/>
            </a:avLst>
          </a:prstGeom>
        </p:spPr>
      </p:pic>
      <p:sp>
        <p:nvSpPr>
          <p:cNvPr id="15" name="Text 12"/>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16" name="Text 1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812800" y="1139230"/>
            <a:ext cx="4839970"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BLOOD VESSELS</a:t>
            </a:r>
            <a:endParaRPr lang="en-US" sz="1300" dirty="0"/>
          </a:p>
        </p:txBody>
      </p:sp>
      <p:sp>
        <p:nvSpPr>
          <p:cNvPr id="3" name="Text 1"/>
          <p:cNvSpPr/>
          <p:nvPr>
            <p:ph type="title"/>
          </p:nvPr>
        </p:nvSpPr>
        <p:spPr>
          <a:xfrm>
            <a:off x="812800" y="1522710"/>
            <a:ext cx="4839970"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Three vessel types</a:t>
            </a:r>
            <a:endParaRPr lang="en-US" sz="3200" dirty="0"/>
          </a:p>
        </p:txBody>
      </p:sp>
      <p:sp>
        <p:nvSpPr>
          <p:cNvPr id="4" name="Text 2"/>
          <p:cNvSpPr/>
          <p:nvPr/>
        </p:nvSpPr>
        <p:spPr>
          <a:xfrm>
            <a:off x="812800" y="2122091"/>
            <a:ext cx="4839970" cy="57388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3B4558"/>
                </a:solidFill>
                <a:latin typeface="Nunito Sans" pitchFamily="34" charset="0"/>
                <a:ea typeface="Nunito Sans" pitchFamily="34" charset="-122"/>
                <a:cs typeface="Nunito Sans" pitchFamily="34" charset="-120"/>
              </a:rPr>
              <a:t>Blood travels in a closed network of tubes, never leaving it.</a:t>
            </a:r>
            <a:endParaRPr lang="en-US" sz="1600" dirty="0"/>
          </a:p>
        </p:txBody>
      </p:sp>
      <p:sp>
        <p:nvSpPr>
          <p:cNvPr id="5" name="Shape 3"/>
          <p:cNvSpPr/>
          <p:nvPr/>
        </p:nvSpPr>
        <p:spPr>
          <a:xfrm>
            <a:off x="815975" y="2826147"/>
            <a:ext cx="4692650" cy="1419027"/>
          </a:xfrm>
          <a:prstGeom prst="roundRect">
            <a:avLst>
              <a:gd name="adj" fmla="val 6936"/>
            </a:avLst>
          </a:prstGeom>
          <a:solidFill>
            <a:srgbClr val="FDFCF9"/>
          </a:solidFill>
          <a:ln w="6350">
            <a:solidFill>
              <a:srgbClr val="DDD8CB"/>
            </a:solidFill>
            <a:prstDash val="solid"/>
          </a:ln>
        </p:spPr>
      </p:sp>
      <p:sp>
        <p:nvSpPr>
          <p:cNvPr id="6" name="Text 4"/>
          <p:cNvSpPr/>
          <p:nvPr/>
        </p:nvSpPr>
        <p:spPr>
          <a:xfrm>
            <a:off x="1022350" y="3007122"/>
            <a:ext cx="4408297"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0B6B74"/>
                </a:solidFill>
                <a:latin typeface="Nunito Sans" pitchFamily="34" charset="0"/>
                <a:ea typeface="Nunito Sans" pitchFamily="34" charset="-122"/>
                <a:cs typeface="Nunito Sans" pitchFamily="34" charset="-120"/>
              </a:rPr>
              <a:t>Key terms</a:t>
            </a:r>
            <a:endParaRPr lang="en-US" sz="1300" dirty="0"/>
          </a:p>
        </p:txBody>
      </p:sp>
      <p:sp>
        <p:nvSpPr>
          <p:cNvPr id="7" name="Text 5"/>
          <p:cNvSpPr/>
          <p:nvPr/>
        </p:nvSpPr>
        <p:spPr>
          <a:xfrm>
            <a:off x="1022350" y="326866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Artery</a:t>
            </a:r>
            <a:r>
              <a:rPr lang="en-US" sz="1300" dirty="0">
                <a:solidFill>
                  <a:srgbClr val="14213D"/>
                </a:solidFill>
                <a:latin typeface="Nunito Sans" pitchFamily="34" charset="0"/>
                <a:ea typeface="Nunito Sans" pitchFamily="34" charset="-122"/>
                <a:cs typeface="Nunito Sans" pitchFamily="34" charset="-120"/>
              </a:rPr>
              <a:t> – carries blood away from the heart</a:t>
            </a:r>
            <a:endParaRPr lang="en-US" sz="1300" dirty="0"/>
          </a:p>
        </p:txBody>
      </p:sp>
      <p:sp>
        <p:nvSpPr>
          <p:cNvPr id="8" name="Text 6"/>
          <p:cNvSpPr/>
          <p:nvPr/>
        </p:nvSpPr>
        <p:spPr>
          <a:xfrm>
            <a:off x="1022350" y="3555008"/>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Vein</a:t>
            </a:r>
            <a:r>
              <a:rPr lang="en-US" sz="1300" dirty="0">
                <a:solidFill>
                  <a:srgbClr val="14213D"/>
                </a:solidFill>
                <a:latin typeface="Nunito Sans" pitchFamily="34" charset="0"/>
                <a:ea typeface="Nunito Sans" pitchFamily="34" charset="-122"/>
                <a:cs typeface="Nunito Sans" pitchFamily="34" charset="-120"/>
              </a:rPr>
              <a:t> – returns blood to the heart</a:t>
            </a:r>
            <a:endParaRPr lang="en-US" sz="1300" dirty="0"/>
          </a:p>
        </p:txBody>
      </p:sp>
      <p:sp>
        <p:nvSpPr>
          <p:cNvPr id="9" name="Text 7"/>
          <p:cNvSpPr/>
          <p:nvPr/>
        </p:nvSpPr>
        <p:spPr>
          <a:xfrm>
            <a:off x="1022350" y="384135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Capillary</a:t>
            </a:r>
            <a:r>
              <a:rPr lang="en-US" sz="1300" dirty="0">
                <a:solidFill>
                  <a:srgbClr val="14213D"/>
                </a:solidFill>
                <a:latin typeface="Nunito Sans" pitchFamily="34" charset="0"/>
                <a:ea typeface="Nunito Sans" pitchFamily="34" charset="-122"/>
                <a:cs typeface="Nunito Sans" pitchFamily="34" charset="-120"/>
              </a:rPr>
              <a:t> – tiny tube where exchange happens</a:t>
            </a:r>
            <a:endParaRPr lang="en-US" sz="1300" dirty="0"/>
          </a:p>
        </p:txBody>
      </p:sp>
      <p:sp>
        <p:nvSpPr>
          <p:cNvPr id="10" name="Shape 8"/>
          <p:cNvSpPr/>
          <p:nvPr/>
        </p:nvSpPr>
        <p:spPr>
          <a:xfrm>
            <a:off x="812800" y="4400748"/>
            <a:ext cx="4699000" cy="1114822"/>
          </a:xfrm>
          <a:prstGeom prst="roundRect">
            <a:avLst>
              <a:gd name="adj" fmla="val 9114"/>
            </a:avLst>
          </a:prstGeom>
          <a:solidFill>
            <a:srgbClr val="FBE9E1"/>
          </a:solidFill>
          <a:ln/>
        </p:spPr>
      </p:sp>
      <p:sp>
        <p:nvSpPr>
          <p:cNvPr id="11" name="Shape 9"/>
          <p:cNvSpPr/>
          <p:nvPr/>
        </p:nvSpPr>
        <p:spPr>
          <a:xfrm>
            <a:off x="812800" y="4400748"/>
            <a:ext cx="4699000" cy="1114822"/>
          </a:xfrm>
          <a:custGeom>
            <a:avLst/>
            <a:gdLst/>
            <a:ahLst/>
            <a:cxnLst/>
            <a:rect l="l" t="t" r="r" b="b"/>
            <a:pathLst>
              <a:path w="4699000" h="1114822">
                <a:moveTo>
                  <a:pt x="101600" y="1114822"/>
                </a:moveTo>
                <a:lnTo>
                  <a:pt x="101600" y="1114822"/>
                </a:lnTo>
                <a:arcTo hR="101600" wR="101600" stAng="5400000" swAng="5400000"/>
                <a:lnTo>
                  <a:pt x="0" y="101600"/>
                </a:lnTo>
                <a:arcTo hR="101600" wR="101600" stAng="10800000" swAng="5400000"/>
                <a:lnTo>
                  <a:pt x="101600" y="0"/>
                </a:lnTo>
                <a:arcTo hR="101600" wR="50800" stAng="16200000" swAng="-5400000"/>
                <a:lnTo>
                  <a:pt x="50800" y="1013222"/>
                </a:lnTo>
                <a:arcTo hR="101600" wR="50800" stAng="10800000" swAng="-5400000"/>
                <a:close/>
              </a:path>
            </a:pathLst>
          </a:custGeom>
          <a:solidFill>
            <a:srgbClr val="B8431F"/>
          </a:solidFill>
          <a:ln/>
        </p:spPr>
      </p:sp>
      <p:sp>
        <p:nvSpPr>
          <p:cNvPr id="12" name="Text 10"/>
          <p:cNvSpPr/>
          <p:nvPr/>
        </p:nvSpPr>
        <p:spPr>
          <a:xfrm>
            <a:off x="1066800" y="4578548"/>
            <a:ext cx="4369054"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B8431F"/>
                </a:solidFill>
                <a:latin typeface="Nunito Sans" pitchFamily="34" charset="0"/>
                <a:ea typeface="Nunito Sans" pitchFamily="34" charset="-122"/>
                <a:cs typeface="Nunito Sans" pitchFamily="34" charset="-120"/>
              </a:rPr>
              <a:t>In simple terms</a:t>
            </a:r>
            <a:endParaRPr lang="en-US" sz="1300" dirty="0"/>
          </a:p>
        </p:txBody>
      </p:sp>
      <p:sp>
        <p:nvSpPr>
          <p:cNvPr id="13" name="Text 11"/>
          <p:cNvSpPr/>
          <p:nvPr/>
        </p:nvSpPr>
        <p:spPr>
          <a:xfrm>
            <a:off x="1066800" y="4840089"/>
            <a:ext cx="4369054"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Check your pulse: that is an artery stretching each time the heart pushes blood out.</a:t>
            </a:r>
            <a:endParaRPr lang="en-US" sz="1400" dirty="0"/>
          </a:p>
        </p:txBody>
      </p:sp>
      <p:pic>
        <p:nvPicPr>
          <p:cNvPr id="14" name="Image 0" descr="Cross-sections of an artery, a vein and a capillary, with the three wall layers tunica externa, tunica media and tunica intima labelled">    </p:cNvPr>
          <p:cNvPicPr>
            <a:picLocks noChangeAspect="1"/>
          </p:cNvPicPr>
          <p:nvPr/>
        </p:nvPicPr>
        <p:blipFill>
          <a:blip r:embed="rId1"/>
          <a:srcRect l="-14" r="-14" t="0" b="0"/>
          <a:stretch/>
        </p:blipFill>
        <p:spPr>
          <a:xfrm>
            <a:off x="5918200" y="1536700"/>
            <a:ext cx="5461000" cy="3581400"/>
          </a:xfrm>
          <a:prstGeom prst="roundRect">
            <a:avLst>
              <a:gd name="adj" fmla="val 3546"/>
            </a:avLst>
          </a:prstGeom>
        </p:spPr>
      </p:pic>
      <p:sp>
        <p:nvSpPr>
          <p:cNvPr id="15" name="Text 12"/>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16" name="Text 1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9F0EF"/>
        </a:solidFill>
      </p:bgPr>
    </p:bg>
    <p:spTree>
      <p:nvGrpSpPr>
        <p:cNvPr id="1" name=""/>
        <p:cNvGrpSpPr/>
        <p:nvPr/>
      </p:nvGrpSpPr>
      <p:grpSpPr>
        <a:xfrm>
          <a:off x="0" y="0"/>
          <a:ext cx="0" cy="0"/>
          <a:chOff x="0" y="0"/>
          <a:chExt cx="0" cy="0"/>
        </a:xfrm>
      </p:grpSpPr>
      <p:sp>
        <p:nvSpPr>
          <p:cNvPr id="2" name="Text 0"/>
          <p:cNvSpPr/>
          <p:nvPr/>
        </p:nvSpPr>
        <p:spPr>
          <a:xfrm>
            <a:off x="812800" y="1139230"/>
            <a:ext cx="4839970"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TRANSPORT FLUID</a:t>
            </a:r>
            <a:endParaRPr lang="en-US" sz="1300" dirty="0"/>
          </a:p>
        </p:txBody>
      </p:sp>
      <p:sp>
        <p:nvSpPr>
          <p:cNvPr id="3" name="Text 1"/>
          <p:cNvSpPr/>
          <p:nvPr>
            <p:ph type="title"/>
          </p:nvPr>
        </p:nvSpPr>
        <p:spPr>
          <a:xfrm>
            <a:off x="812800" y="1522710"/>
            <a:ext cx="4839970"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Blood</a:t>
            </a:r>
            <a:endParaRPr lang="en-US" sz="3200" dirty="0"/>
          </a:p>
        </p:txBody>
      </p:sp>
      <p:sp>
        <p:nvSpPr>
          <p:cNvPr id="4" name="Text 2"/>
          <p:cNvSpPr/>
          <p:nvPr/>
        </p:nvSpPr>
        <p:spPr>
          <a:xfrm>
            <a:off x="812800" y="2122091"/>
            <a:ext cx="4839970" cy="57388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3B4558"/>
                </a:solidFill>
                <a:latin typeface="Nunito Sans" pitchFamily="34" charset="0"/>
                <a:ea typeface="Nunito Sans" pitchFamily="34" charset="-122"/>
                <a:cs typeface="Nunito Sans" pitchFamily="34" charset="-120"/>
              </a:rPr>
              <a:t>An adult has about 5 litres: just over half is plasma, the rest is cells.</a:t>
            </a:r>
            <a:endParaRPr lang="en-US" sz="1600" dirty="0"/>
          </a:p>
        </p:txBody>
      </p:sp>
      <p:sp>
        <p:nvSpPr>
          <p:cNvPr id="5" name="Shape 3"/>
          <p:cNvSpPr/>
          <p:nvPr/>
        </p:nvSpPr>
        <p:spPr>
          <a:xfrm>
            <a:off x="815975" y="2826147"/>
            <a:ext cx="4692650" cy="1419027"/>
          </a:xfrm>
          <a:prstGeom prst="roundRect">
            <a:avLst>
              <a:gd name="adj" fmla="val 6936"/>
            </a:avLst>
          </a:prstGeom>
          <a:solidFill>
            <a:srgbClr val="FDFCF9"/>
          </a:solidFill>
          <a:ln w="6350">
            <a:solidFill>
              <a:srgbClr val="D2DCDA"/>
            </a:solidFill>
            <a:prstDash val="solid"/>
          </a:ln>
        </p:spPr>
      </p:sp>
      <p:sp>
        <p:nvSpPr>
          <p:cNvPr id="6" name="Text 4"/>
          <p:cNvSpPr/>
          <p:nvPr/>
        </p:nvSpPr>
        <p:spPr>
          <a:xfrm>
            <a:off x="1022350" y="3007122"/>
            <a:ext cx="4408297"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0B6B74"/>
                </a:solidFill>
                <a:latin typeface="Nunito Sans" pitchFamily="34" charset="0"/>
                <a:ea typeface="Nunito Sans" pitchFamily="34" charset="-122"/>
                <a:cs typeface="Nunito Sans" pitchFamily="34" charset="-120"/>
              </a:rPr>
              <a:t>Key terms</a:t>
            </a:r>
            <a:endParaRPr lang="en-US" sz="1300" dirty="0"/>
          </a:p>
        </p:txBody>
      </p:sp>
      <p:sp>
        <p:nvSpPr>
          <p:cNvPr id="7" name="Text 5"/>
          <p:cNvSpPr/>
          <p:nvPr/>
        </p:nvSpPr>
        <p:spPr>
          <a:xfrm>
            <a:off x="1022350" y="326866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Red blood cells</a:t>
            </a:r>
            <a:r>
              <a:rPr lang="en-US" sz="1300" dirty="0">
                <a:solidFill>
                  <a:srgbClr val="14213D"/>
                </a:solidFill>
                <a:latin typeface="Nunito Sans" pitchFamily="34" charset="0"/>
                <a:ea typeface="Nunito Sans" pitchFamily="34" charset="-122"/>
                <a:cs typeface="Nunito Sans" pitchFamily="34" charset="-120"/>
              </a:rPr>
              <a:t> – carry oxygen on haemoglobin</a:t>
            </a:r>
            <a:endParaRPr lang="en-US" sz="1300" dirty="0"/>
          </a:p>
        </p:txBody>
      </p:sp>
      <p:sp>
        <p:nvSpPr>
          <p:cNvPr id="8" name="Text 6"/>
          <p:cNvSpPr/>
          <p:nvPr/>
        </p:nvSpPr>
        <p:spPr>
          <a:xfrm>
            <a:off x="1022350" y="3555008"/>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White blood cells</a:t>
            </a:r>
            <a:r>
              <a:rPr lang="en-US" sz="1300" dirty="0">
                <a:solidFill>
                  <a:srgbClr val="14213D"/>
                </a:solidFill>
                <a:latin typeface="Nunito Sans" pitchFamily="34" charset="0"/>
                <a:ea typeface="Nunito Sans" pitchFamily="34" charset="-122"/>
                <a:cs typeface="Nunito Sans" pitchFamily="34" charset="-120"/>
              </a:rPr>
              <a:t> – fight infection</a:t>
            </a:r>
            <a:endParaRPr lang="en-US" sz="1300" dirty="0"/>
          </a:p>
        </p:txBody>
      </p:sp>
      <p:sp>
        <p:nvSpPr>
          <p:cNvPr id="9" name="Text 7"/>
          <p:cNvSpPr/>
          <p:nvPr/>
        </p:nvSpPr>
        <p:spPr>
          <a:xfrm>
            <a:off x="1022350" y="384135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Platelets</a:t>
            </a:r>
            <a:r>
              <a:rPr lang="en-US" sz="1300" dirty="0">
                <a:solidFill>
                  <a:srgbClr val="14213D"/>
                </a:solidFill>
                <a:latin typeface="Nunito Sans" pitchFamily="34" charset="0"/>
                <a:ea typeface="Nunito Sans" pitchFamily="34" charset="-122"/>
                <a:cs typeface="Nunito Sans" pitchFamily="34" charset="-120"/>
              </a:rPr>
              <a:t> – plug cuts by clotting</a:t>
            </a:r>
            <a:endParaRPr lang="en-US" sz="1300" dirty="0"/>
          </a:p>
        </p:txBody>
      </p:sp>
      <p:sp>
        <p:nvSpPr>
          <p:cNvPr id="10" name="Shape 8"/>
          <p:cNvSpPr/>
          <p:nvPr/>
        </p:nvSpPr>
        <p:spPr>
          <a:xfrm>
            <a:off x="812800" y="4400748"/>
            <a:ext cx="4699000" cy="1114822"/>
          </a:xfrm>
          <a:prstGeom prst="roundRect">
            <a:avLst>
              <a:gd name="adj" fmla="val 9114"/>
            </a:avLst>
          </a:prstGeom>
          <a:solidFill>
            <a:srgbClr val="FBE9E1"/>
          </a:solidFill>
          <a:ln/>
        </p:spPr>
      </p:sp>
      <p:sp>
        <p:nvSpPr>
          <p:cNvPr id="11" name="Shape 9"/>
          <p:cNvSpPr/>
          <p:nvPr/>
        </p:nvSpPr>
        <p:spPr>
          <a:xfrm>
            <a:off x="812800" y="4400748"/>
            <a:ext cx="4699000" cy="1114822"/>
          </a:xfrm>
          <a:custGeom>
            <a:avLst/>
            <a:gdLst/>
            <a:ahLst/>
            <a:cxnLst/>
            <a:rect l="l" t="t" r="r" b="b"/>
            <a:pathLst>
              <a:path w="4699000" h="1114822">
                <a:moveTo>
                  <a:pt x="101600" y="1114822"/>
                </a:moveTo>
                <a:lnTo>
                  <a:pt x="101600" y="1114822"/>
                </a:lnTo>
                <a:arcTo hR="101600" wR="101600" stAng="5400000" swAng="5400000"/>
                <a:lnTo>
                  <a:pt x="0" y="101600"/>
                </a:lnTo>
                <a:arcTo hR="101600" wR="101600" stAng="10800000" swAng="5400000"/>
                <a:lnTo>
                  <a:pt x="101600" y="0"/>
                </a:lnTo>
                <a:arcTo hR="101600" wR="50800" stAng="16200000" swAng="-5400000"/>
                <a:lnTo>
                  <a:pt x="50800" y="1013222"/>
                </a:lnTo>
                <a:arcTo hR="101600" wR="50800" stAng="10800000" swAng="-5400000"/>
                <a:close/>
              </a:path>
            </a:pathLst>
          </a:custGeom>
          <a:solidFill>
            <a:srgbClr val="B8431F"/>
          </a:solidFill>
          <a:ln/>
        </p:spPr>
      </p:sp>
      <p:sp>
        <p:nvSpPr>
          <p:cNvPr id="12" name="Text 10"/>
          <p:cNvSpPr/>
          <p:nvPr/>
        </p:nvSpPr>
        <p:spPr>
          <a:xfrm>
            <a:off x="1066800" y="4578548"/>
            <a:ext cx="4369054"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B8431F"/>
                </a:solidFill>
                <a:latin typeface="Nunito Sans" pitchFamily="34" charset="0"/>
                <a:ea typeface="Nunito Sans" pitchFamily="34" charset="-122"/>
                <a:cs typeface="Nunito Sans" pitchFamily="34" charset="-120"/>
              </a:rPr>
              <a:t>In simple terms</a:t>
            </a:r>
            <a:endParaRPr lang="en-US" sz="1300" dirty="0"/>
          </a:p>
        </p:txBody>
      </p:sp>
      <p:sp>
        <p:nvSpPr>
          <p:cNvPr id="13" name="Text 11"/>
          <p:cNvSpPr/>
          <p:nvPr/>
        </p:nvSpPr>
        <p:spPr>
          <a:xfrm>
            <a:off x="1066800" y="4840089"/>
            <a:ext cx="4369054"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A small cut stops bleeding because platelets and clotting proteins form a plug.</a:t>
            </a:r>
            <a:endParaRPr lang="en-US" sz="1400" dirty="0"/>
          </a:p>
        </p:txBody>
      </p:sp>
      <p:pic>
        <p:nvPicPr>
          <p:cNvPr id="14" name="Image 0" descr="Blood composition: plasma about 55 percent, red cells about 44 percent, white cells and platelets under 1 percent, with drawings of each cell type">    </p:cNvPr>
          <p:cNvPicPr>
            <a:picLocks noChangeAspect="1"/>
          </p:cNvPicPr>
          <p:nvPr/>
        </p:nvPicPr>
        <p:blipFill>
          <a:blip r:embed="rId1"/>
          <a:srcRect l="-14" r="-14" t="0" b="0"/>
          <a:stretch/>
        </p:blipFill>
        <p:spPr>
          <a:xfrm>
            <a:off x="5918200" y="1536700"/>
            <a:ext cx="5461000" cy="3581400"/>
          </a:xfrm>
          <a:prstGeom prst="roundRect">
            <a:avLst>
              <a:gd name="adj" fmla="val 3546"/>
            </a:avLst>
          </a:prstGeom>
        </p:spPr>
      </p:pic>
      <p:sp>
        <p:nvSpPr>
          <p:cNvPr id="15" name="Text 12"/>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16" name="Text 1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812800" y="1139230"/>
            <a:ext cx="4839970"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ELECTRICAL CONTROL</a:t>
            </a:r>
            <a:endParaRPr lang="en-US" sz="1300" dirty="0"/>
          </a:p>
        </p:txBody>
      </p:sp>
      <p:sp>
        <p:nvSpPr>
          <p:cNvPr id="3" name="Text 1"/>
          <p:cNvSpPr/>
          <p:nvPr>
            <p:ph type="title"/>
          </p:nvPr>
        </p:nvSpPr>
        <p:spPr>
          <a:xfrm>
            <a:off x="812800" y="1522710"/>
            <a:ext cx="4839970"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How the heart beats</a:t>
            </a:r>
            <a:endParaRPr lang="en-US" sz="3200" dirty="0"/>
          </a:p>
        </p:txBody>
      </p:sp>
      <p:sp>
        <p:nvSpPr>
          <p:cNvPr id="4" name="Text 2"/>
          <p:cNvSpPr/>
          <p:nvPr/>
        </p:nvSpPr>
        <p:spPr>
          <a:xfrm>
            <a:off x="812800" y="2122091"/>
            <a:ext cx="4839970" cy="57388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3B4558"/>
                </a:solidFill>
                <a:latin typeface="Nunito Sans" pitchFamily="34" charset="0"/>
                <a:ea typeface="Nunito Sans" pitchFamily="34" charset="-122"/>
                <a:cs typeface="Nunito Sans" pitchFamily="34" charset="-120"/>
              </a:rPr>
              <a:t>The heart makes its own electrical signal, so it beats without conscious control.</a:t>
            </a:r>
            <a:endParaRPr lang="en-US" sz="1600" dirty="0"/>
          </a:p>
        </p:txBody>
      </p:sp>
      <p:sp>
        <p:nvSpPr>
          <p:cNvPr id="5" name="Shape 3"/>
          <p:cNvSpPr/>
          <p:nvPr/>
        </p:nvSpPr>
        <p:spPr>
          <a:xfrm>
            <a:off x="815975" y="2826147"/>
            <a:ext cx="4692650" cy="1419027"/>
          </a:xfrm>
          <a:prstGeom prst="roundRect">
            <a:avLst>
              <a:gd name="adj" fmla="val 6936"/>
            </a:avLst>
          </a:prstGeom>
          <a:solidFill>
            <a:srgbClr val="FDFCF9"/>
          </a:solidFill>
          <a:ln w="6350">
            <a:solidFill>
              <a:srgbClr val="DDD8CB"/>
            </a:solidFill>
            <a:prstDash val="solid"/>
          </a:ln>
        </p:spPr>
      </p:sp>
      <p:sp>
        <p:nvSpPr>
          <p:cNvPr id="6" name="Text 4"/>
          <p:cNvSpPr/>
          <p:nvPr/>
        </p:nvSpPr>
        <p:spPr>
          <a:xfrm>
            <a:off x="1022350" y="3007122"/>
            <a:ext cx="4408297"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0B6B74"/>
                </a:solidFill>
                <a:latin typeface="Nunito Sans" pitchFamily="34" charset="0"/>
                <a:ea typeface="Nunito Sans" pitchFamily="34" charset="-122"/>
                <a:cs typeface="Nunito Sans" pitchFamily="34" charset="-120"/>
              </a:rPr>
              <a:t>Key terms</a:t>
            </a:r>
            <a:endParaRPr lang="en-US" sz="1300" dirty="0"/>
          </a:p>
        </p:txBody>
      </p:sp>
      <p:sp>
        <p:nvSpPr>
          <p:cNvPr id="7" name="Text 5"/>
          <p:cNvSpPr/>
          <p:nvPr/>
        </p:nvSpPr>
        <p:spPr>
          <a:xfrm>
            <a:off x="1022350" y="326866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SA node</a:t>
            </a:r>
            <a:r>
              <a:rPr lang="en-US" sz="1300" dirty="0">
                <a:solidFill>
                  <a:srgbClr val="14213D"/>
                </a:solidFill>
                <a:latin typeface="Nunito Sans" pitchFamily="34" charset="0"/>
                <a:ea typeface="Nunito Sans" pitchFamily="34" charset="-122"/>
                <a:cs typeface="Nunito Sans" pitchFamily="34" charset="-120"/>
              </a:rPr>
              <a:t> – natural pacemaker, starts the signal</a:t>
            </a:r>
            <a:endParaRPr lang="en-US" sz="1300" dirty="0"/>
          </a:p>
        </p:txBody>
      </p:sp>
      <p:sp>
        <p:nvSpPr>
          <p:cNvPr id="8" name="Text 6"/>
          <p:cNvSpPr/>
          <p:nvPr/>
        </p:nvSpPr>
        <p:spPr>
          <a:xfrm>
            <a:off x="1022350" y="3555008"/>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AV node</a:t>
            </a:r>
            <a:r>
              <a:rPr lang="en-US" sz="1300" dirty="0">
                <a:solidFill>
                  <a:srgbClr val="14213D"/>
                </a:solidFill>
                <a:latin typeface="Nunito Sans" pitchFamily="34" charset="0"/>
                <a:ea typeface="Nunito Sans" pitchFamily="34" charset="-122"/>
                <a:cs typeface="Nunito Sans" pitchFamily="34" charset="-120"/>
              </a:rPr>
              <a:t> – holds the signal for a moment</a:t>
            </a:r>
            <a:endParaRPr lang="en-US" sz="1300" dirty="0"/>
          </a:p>
        </p:txBody>
      </p:sp>
      <p:sp>
        <p:nvSpPr>
          <p:cNvPr id="9" name="Text 7"/>
          <p:cNvSpPr/>
          <p:nvPr/>
        </p:nvSpPr>
        <p:spPr>
          <a:xfrm>
            <a:off x="1022350" y="3841353"/>
            <a:ext cx="4408297"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14213D"/>
                </a:solidFill>
                <a:latin typeface="Nunito Sans" pitchFamily="34" charset="0"/>
                <a:ea typeface="Nunito Sans" pitchFamily="34" charset="-122"/>
                <a:cs typeface="Nunito Sans" pitchFamily="34" charset="-120"/>
              </a:rPr>
              <a:t>Purkinje fibres</a:t>
            </a:r>
            <a:r>
              <a:rPr lang="en-US" sz="1300" dirty="0">
                <a:solidFill>
                  <a:srgbClr val="14213D"/>
                </a:solidFill>
                <a:latin typeface="Nunito Sans" pitchFamily="34" charset="0"/>
                <a:ea typeface="Nunito Sans" pitchFamily="34" charset="-122"/>
                <a:cs typeface="Nunito Sans" pitchFamily="34" charset="-120"/>
              </a:rPr>
              <a:t> – spread it through the ventricles</a:t>
            </a:r>
            <a:endParaRPr lang="en-US" sz="1300" dirty="0"/>
          </a:p>
        </p:txBody>
      </p:sp>
      <p:sp>
        <p:nvSpPr>
          <p:cNvPr id="10" name="Shape 8"/>
          <p:cNvSpPr/>
          <p:nvPr/>
        </p:nvSpPr>
        <p:spPr>
          <a:xfrm>
            <a:off x="812800" y="4400748"/>
            <a:ext cx="4699000" cy="1114822"/>
          </a:xfrm>
          <a:prstGeom prst="roundRect">
            <a:avLst>
              <a:gd name="adj" fmla="val 9114"/>
            </a:avLst>
          </a:prstGeom>
          <a:solidFill>
            <a:srgbClr val="FBE9E1"/>
          </a:solidFill>
          <a:ln/>
        </p:spPr>
      </p:sp>
      <p:sp>
        <p:nvSpPr>
          <p:cNvPr id="11" name="Shape 9"/>
          <p:cNvSpPr/>
          <p:nvPr/>
        </p:nvSpPr>
        <p:spPr>
          <a:xfrm>
            <a:off x="812800" y="4400748"/>
            <a:ext cx="4699000" cy="1114822"/>
          </a:xfrm>
          <a:custGeom>
            <a:avLst/>
            <a:gdLst/>
            <a:ahLst/>
            <a:cxnLst/>
            <a:rect l="l" t="t" r="r" b="b"/>
            <a:pathLst>
              <a:path w="4699000" h="1114822">
                <a:moveTo>
                  <a:pt x="101600" y="1114822"/>
                </a:moveTo>
                <a:lnTo>
                  <a:pt x="101600" y="1114822"/>
                </a:lnTo>
                <a:arcTo hR="101600" wR="101600" stAng="5400000" swAng="5400000"/>
                <a:lnTo>
                  <a:pt x="0" y="101600"/>
                </a:lnTo>
                <a:arcTo hR="101600" wR="101600" stAng="10800000" swAng="5400000"/>
                <a:lnTo>
                  <a:pt x="101600" y="0"/>
                </a:lnTo>
                <a:arcTo hR="101600" wR="50800" stAng="16200000" swAng="-5400000"/>
                <a:lnTo>
                  <a:pt x="50800" y="1013222"/>
                </a:lnTo>
                <a:arcTo hR="101600" wR="50800" stAng="10800000" swAng="-5400000"/>
                <a:close/>
              </a:path>
            </a:pathLst>
          </a:custGeom>
          <a:solidFill>
            <a:srgbClr val="B8431F"/>
          </a:solidFill>
          <a:ln/>
        </p:spPr>
      </p:sp>
      <p:sp>
        <p:nvSpPr>
          <p:cNvPr id="12" name="Text 10"/>
          <p:cNvSpPr/>
          <p:nvPr/>
        </p:nvSpPr>
        <p:spPr>
          <a:xfrm>
            <a:off x="1066800" y="4578548"/>
            <a:ext cx="4369054"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B8431F"/>
                </a:solidFill>
                <a:latin typeface="Nunito Sans" pitchFamily="34" charset="0"/>
                <a:ea typeface="Nunito Sans" pitchFamily="34" charset="-122"/>
                <a:cs typeface="Nunito Sans" pitchFamily="34" charset="-120"/>
              </a:rPr>
              <a:t>In simple terms</a:t>
            </a:r>
            <a:endParaRPr lang="en-US" sz="1300" dirty="0"/>
          </a:p>
        </p:txBody>
      </p:sp>
      <p:sp>
        <p:nvSpPr>
          <p:cNvPr id="13" name="Text 11"/>
          <p:cNvSpPr/>
          <p:nvPr/>
        </p:nvSpPr>
        <p:spPr>
          <a:xfrm>
            <a:off x="1066800" y="4840089"/>
            <a:ext cx="4369054"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The brief pause lets the atria empty into the ventricles before the ventricles squeeze.</a:t>
            </a:r>
            <a:endParaRPr lang="en-US" sz="1400" dirty="0"/>
          </a:p>
        </p:txBody>
      </p:sp>
      <p:pic>
        <p:nvPicPr>
          <p:cNvPr id="14" name="Image 0" descr="Heart conduction system: SA node, AV node, bundle of His, bundle branches and Purkinje fibres numbered in order of the electrical signal">    </p:cNvPr>
          <p:cNvPicPr>
            <a:picLocks noChangeAspect="1"/>
          </p:cNvPicPr>
          <p:nvPr/>
        </p:nvPicPr>
        <p:blipFill>
          <a:blip r:embed="rId1"/>
          <a:srcRect l="-14" r="-14" t="0" b="0"/>
          <a:stretch/>
        </p:blipFill>
        <p:spPr>
          <a:xfrm>
            <a:off x="5918200" y="1536700"/>
            <a:ext cx="5461000" cy="3581400"/>
          </a:xfrm>
          <a:prstGeom prst="roundRect">
            <a:avLst>
              <a:gd name="adj" fmla="val 3546"/>
            </a:avLst>
          </a:prstGeom>
        </p:spPr>
      </p:pic>
      <p:sp>
        <p:nvSpPr>
          <p:cNvPr id="15" name="Text 12"/>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16" name="Text 1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9F0EF"/>
        </a:solidFill>
      </p:bgPr>
    </p:bg>
    <p:spTree>
      <p:nvGrpSpPr>
        <p:cNvPr id="1" name=""/>
        <p:cNvGrpSpPr/>
        <p:nvPr/>
      </p:nvGrpSpPr>
      <p:grpSpPr>
        <a:xfrm>
          <a:off x="0" y="0"/>
          <a:ext cx="0" cy="0"/>
          <a:chOff x="0" y="0"/>
          <a:chExt cx="0" cy="0"/>
        </a:xfrm>
      </p:grpSpPr>
      <p:sp>
        <p:nvSpPr>
          <p:cNvPr id="2" name="Text 0"/>
          <p:cNvSpPr/>
          <p:nvPr/>
        </p:nvSpPr>
        <p:spPr>
          <a:xfrm>
            <a:off x="812800" y="812800"/>
            <a:ext cx="10883392"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ELECTRICAL CONTROL</a:t>
            </a:r>
            <a:endParaRPr lang="en-US" sz="1300" dirty="0"/>
          </a:p>
        </p:txBody>
      </p:sp>
      <p:sp>
        <p:nvSpPr>
          <p:cNvPr id="3" name="Text 1"/>
          <p:cNvSpPr/>
          <p:nvPr>
            <p:ph type="title"/>
          </p:nvPr>
        </p:nvSpPr>
        <p:spPr>
          <a:xfrm>
            <a:off x="812800" y="114548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The cardiac cycle</a:t>
            </a:r>
            <a:endParaRPr lang="en-US" sz="3200" dirty="0"/>
          </a:p>
        </p:txBody>
      </p:sp>
      <p:sp>
        <p:nvSpPr>
          <p:cNvPr id="4" name="Text 2"/>
          <p:cNvSpPr/>
          <p:nvPr/>
        </p:nvSpPr>
        <p:spPr>
          <a:xfrm>
            <a:off x="812800" y="1694061"/>
            <a:ext cx="9156700" cy="57388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3B4558"/>
                </a:solidFill>
                <a:latin typeface="Nunito Sans" pitchFamily="34" charset="0"/>
                <a:ea typeface="Nunito Sans" pitchFamily="34" charset="-122"/>
                <a:cs typeface="Nunito Sans" pitchFamily="34" charset="-120"/>
              </a:rPr>
              <a:t>One heartbeat alternates squeezing (systole) and relaxing (diastole). At 75 beats a minute, one cycle takes about 0.8 seconds.</a:t>
            </a:r>
            <a:endParaRPr lang="en-US" sz="1600" dirty="0"/>
          </a:p>
        </p:txBody>
      </p:sp>
      <p:sp>
        <p:nvSpPr>
          <p:cNvPr id="5" name="Shape 3"/>
          <p:cNvSpPr/>
          <p:nvPr/>
        </p:nvSpPr>
        <p:spPr>
          <a:xfrm>
            <a:off x="815975" y="2474317"/>
            <a:ext cx="3380284" cy="1938933"/>
          </a:xfrm>
          <a:prstGeom prst="roundRect">
            <a:avLst>
              <a:gd name="adj" fmla="val 6386"/>
            </a:avLst>
          </a:prstGeom>
          <a:solidFill>
            <a:srgbClr val="FDFCF9"/>
          </a:solidFill>
          <a:ln w="6350">
            <a:solidFill>
              <a:srgbClr val="D2DCDA"/>
            </a:solidFill>
            <a:prstDash val="solid"/>
          </a:ln>
        </p:spPr>
      </p:sp>
      <p:sp>
        <p:nvSpPr>
          <p:cNvPr id="6" name="Text 4"/>
          <p:cNvSpPr/>
          <p:nvPr/>
        </p:nvSpPr>
        <p:spPr>
          <a:xfrm>
            <a:off x="1047750" y="2706092"/>
            <a:ext cx="752177" cy="307280"/>
          </a:xfrm>
          <a:custGeom>
            <a:avLst/>
            <a:gdLst/>
            <a:ahLst/>
            <a:cxnLst/>
            <a:rect l="l" t="t" r="r" b="b"/>
            <a:pathLst>
              <a:path w="752177" h="307280">
                <a:moveTo>
                  <a:pt x="153640" y="0"/>
                </a:moveTo>
                <a:lnTo>
                  <a:pt x="598537" y="0"/>
                </a:lnTo>
                <a:arcTo hR="153640" wR="153640" stAng="16200000" swAng="5400000"/>
                <a:lnTo>
                  <a:pt x="752177" y="153640"/>
                </a:lnTo>
                <a:arcTo hR="153640" wR="153640" stAng="0" swAng="5400000"/>
                <a:lnTo>
                  <a:pt x="153640" y="307280"/>
                </a:lnTo>
                <a:arcTo hR="153640" wR="153640" stAng="5400000" swAng="5400000"/>
                <a:lnTo>
                  <a:pt x="0" y="153640"/>
                </a:lnTo>
                <a:arcTo hR="153640" wR="153640" stAng="10800000" swAng="5400000"/>
                <a:close/>
              </a:path>
            </a:pathLst>
          </a:custGeom>
          <a:solidFill>
            <a:srgbClr val="F2845C"/>
          </a:solidFill>
          <a:ln/>
        </p:spPr>
        <p:txBody>
          <a:bodyPr wrap="none" lIns="0" tIns="0" rIns="0" bIns="0" rtlCol="0" anchor="ctr">
            <a:normAutofit/>
          </a:bodyPr>
          <a:lstStyle/>
          <a:p>
            <a:pPr algn="ctr" indent="0" marL="0">
              <a:lnSpc>
                <a:spcPts val="1820"/>
              </a:lnSpc>
              <a:buNone/>
            </a:pPr>
            <a:r>
              <a:rPr lang="en-US" sz="1300" b="1" dirty="0">
                <a:solidFill>
                  <a:srgbClr val="14213D"/>
                </a:solidFill>
                <a:latin typeface="Nunito Sans" pitchFamily="34" charset="0"/>
                <a:ea typeface="Nunito Sans" pitchFamily="34" charset="-122"/>
                <a:cs typeface="Nunito Sans" pitchFamily="34" charset="-120"/>
              </a:rPr>
              <a:t>Step 1</a:t>
            </a:r>
            <a:endParaRPr lang="en-US" sz="1300" dirty="0"/>
          </a:p>
        </p:txBody>
      </p:sp>
      <p:sp>
        <p:nvSpPr>
          <p:cNvPr id="7" name="Text 5"/>
          <p:cNvSpPr/>
          <p:nvPr/>
        </p:nvSpPr>
        <p:spPr>
          <a:xfrm>
            <a:off x="1047750" y="3102273"/>
            <a:ext cx="3004236"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Nunito Sans" pitchFamily="34" charset="0"/>
                <a:ea typeface="Nunito Sans" pitchFamily="34" charset="-122"/>
                <a:cs typeface="Nunito Sans" pitchFamily="34" charset="-120"/>
              </a:rPr>
              <a:t>Atria squeeze</a:t>
            </a:r>
            <a:endParaRPr lang="en-US" sz="1600" dirty="0"/>
          </a:p>
        </p:txBody>
      </p:sp>
      <p:sp>
        <p:nvSpPr>
          <p:cNvPr id="8" name="Text 6"/>
          <p:cNvSpPr/>
          <p:nvPr/>
        </p:nvSpPr>
        <p:spPr>
          <a:xfrm>
            <a:off x="1047750" y="3434953"/>
            <a:ext cx="3004236"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Atrial systole pushes the last of the blood down into the ventricles.</a:t>
            </a:r>
            <a:endParaRPr lang="en-US" sz="1400" dirty="0"/>
          </a:p>
        </p:txBody>
      </p:sp>
      <p:sp>
        <p:nvSpPr>
          <p:cNvPr id="9" name="Shape 7"/>
          <p:cNvSpPr/>
          <p:nvPr/>
        </p:nvSpPr>
        <p:spPr>
          <a:xfrm>
            <a:off x="4405809" y="2474317"/>
            <a:ext cx="3380383" cy="1938933"/>
          </a:xfrm>
          <a:prstGeom prst="roundRect">
            <a:avLst>
              <a:gd name="adj" fmla="val 6386"/>
            </a:avLst>
          </a:prstGeom>
          <a:solidFill>
            <a:srgbClr val="FDFCF9"/>
          </a:solidFill>
          <a:ln w="6350">
            <a:solidFill>
              <a:srgbClr val="D2DCDA"/>
            </a:solidFill>
            <a:prstDash val="solid"/>
          </a:ln>
        </p:spPr>
      </p:sp>
      <p:sp>
        <p:nvSpPr>
          <p:cNvPr id="10" name="Text 8"/>
          <p:cNvSpPr/>
          <p:nvPr/>
        </p:nvSpPr>
        <p:spPr>
          <a:xfrm>
            <a:off x="4637584" y="2706092"/>
            <a:ext cx="752177" cy="307280"/>
          </a:xfrm>
          <a:custGeom>
            <a:avLst/>
            <a:gdLst/>
            <a:ahLst/>
            <a:cxnLst/>
            <a:rect l="l" t="t" r="r" b="b"/>
            <a:pathLst>
              <a:path w="752177" h="307280">
                <a:moveTo>
                  <a:pt x="153640" y="0"/>
                </a:moveTo>
                <a:lnTo>
                  <a:pt x="598537" y="0"/>
                </a:lnTo>
                <a:arcTo hR="153640" wR="153640" stAng="16200000" swAng="5400000"/>
                <a:lnTo>
                  <a:pt x="752177" y="153640"/>
                </a:lnTo>
                <a:arcTo hR="153640" wR="153640" stAng="0" swAng="5400000"/>
                <a:lnTo>
                  <a:pt x="153640" y="307280"/>
                </a:lnTo>
                <a:arcTo hR="153640" wR="153640" stAng="5400000" swAng="5400000"/>
                <a:lnTo>
                  <a:pt x="0" y="153640"/>
                </a:lnTo>
                <a:arcTo hR="153640" wR="153640" stAng="10800000" swAng="5400000"/>
                <a:close/>
              </a:path>
            </a:pathLst>
          </a:custGeom>
          <a:solidFill>
            <a:srgbClr val="F2845C"/>
          </a:solidFill>
          <a:ln/>
        </p:spPr>
        <p:txBody>
          <a:bodyPr wrap="none" lIns="0" tIns="0" rIns="0" bIns="0" rtlCol="0" anchor="ctr">
            <a:normAutofit/>
          </a:bodyPr>
          <a:lstStyle/>
          <a:p>
            <a:pPr algn="ctr" indent="0" marL="0">
              <a:lnSpc>
                <a:spcPts val="1820"/>
              </a:lnSpc>
              <a:buNone/>
            </a:pPr>
            <a:r>
              <a:rPr lang="en-US" sz="1300" b="1" dirty="0">
                <a:solidFill>
                  <a:srgbClr val="14213D"/>
                </a:solidFill>
                <a:latin typeface="Nunito Sans" pitchFamily="34" charset="0"/>
                <a:ea typeface="Nunito Sans" pitchFamily="34" charset="-122"/>
                <a:cs typeface="Nunito Sans" pitchFamily="34" charset="-120"/>
              </a:rPr>
              <a:t>Step 2</a:t>
            </a:r>
            <a:endParaRPr lang="en-US" sz="1300" dirty="0"/>
          </a:p>
        </p:txBody>
      </p:sp>
      <p:sp>
        <p:nvSpPr>
          <p:cNvPr id="11" name="Text 9"/>
          <p:cNvSpPr/>
          <p:nvPr/>
        </p:nvSpPr>
        <p:spPr>
          <a:xfrm>
            <a:off x="4637584" y="3102273"/>
            <a:ext cx="3004338"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Nunito Sans" pitchFamily="34" charset="0"/>
                <a:ea typeface="Nunito Sans" pitchFamily="34" charset="-122"/>
                <a:cs typeface="Nunito Sans" pitchFamily="34" charset="-120"/>
              </a:rPr>
              <a:t>Ventricles squeeze</a:t>
            </a:r>
            <a:endParaRPr lang="en-US" sz="1600" dirty="0"/>
          </a:p>
        </p:txBody>
      </p:sp>
      <p:sp>
        <p:nvSpPr>
          <p:cNvPr id="12" name="Text 10"/>
          <p:cNvSpPr/>
          <p:nvPr/>
        </p:nvSpPr>
        <p:spPr>
          <a:xfrm>
            <a:off x="4637584" y="3434953"/>
            <a:ext cx="3004338"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Ventricular systole sends blood into the aorta and pulmonary artery. The AV valves shut: “lub”.</a:t>
            </a:r>
            <a:endParaRPr lang="en-US" sz="1400" dirty="0"/>
          </a:p>
        </p:txBody>
      </p:sp>
      <p:sp>
        <p:nvSpPr>
          <p:cNvPr id="13" name="Shape 11"/>
          <p:cNvSpPr/>
          <p:nvPr/>
        </p:nvSpPr>
        <p:spPr>
          <a:xfrm>
            <a:off x="7995741" y="2474317"/>
            <a:ext cx="3380284" cy="1938933"/>
          </a:xfrm>
          <a:prstGeom prst="roundRect">
            <a:avLst>
              <a:gd name="adj" fmla="val 6386"/>
            </a:avLst>
          </a:prstGeom>
          <a:solidFill>
            <a:srgbClr val="FDFCF9"/>
          </a:solidFill>
          <a:ln w="6350">
            <a:solidFill>
              <a:srgbClr val="D2DCDA"/>
            </a:solidFill>
            <a:prstDash val="solid"/>
          </a:ln>
        </p:spPr>
      </p:sp>
      <p:sp>
        <p:nvSpPr>
          <p:cNvPr id="14" name="Text 12"/>
          <p:cNvSpPr/>
          <p:nvPr/>
        </p:nvSpPr>
        <p:spPr>
          <a:xfrm>
            <a:off x="8227516" y="2706092"/>
            <a:ext cx="752177" cy="307280"/>
          </a:xfrm>
          <a:custGeom>
            <a:avLst/>
            <a:gdLst/>
            <a:ahLst/>
            <a:cxnLst/>
            <a:rect l="l" t="t" r="r" b="b"/>
            <a:pathLst>
              <a:path w="752177" h="307280">
                <a:moveTo>
                  <a:pt x="153640" y="0"/>
                </a:moveTo>
                <a:lnTo>
                  <a:pt x="598537" y="0"/>
                </a:lnTo>
                <a:arcTo hR="153640" wR="153640" stAng="16200000" swAng="5400000"/>
                <a:lnTo>
                  <a:pt x="752177" y="153640"/>
                </a:lnTo>
                <a:arcTo hR="153640" wR="153640" stAng="0" swAng="5400000"/>
                <a:lnTo>
                  <a:pt x="153640" y="307280"/>
                </a:lnTo>
                <a:arcTo hR="153640" wR="153640" stAng="5400000" swAng="5400000"/>
                <a:lnTo>
                  <a:pt x="0" y="153640"/>
                </a:lnTo>
                <a:arcTo hR="153640" wR="153640" stAng="10800000" swAng="5400000"/>
                <a:close/>
              </a:path>
            </a:pathLst>
          </a:custGeom>
          <a:solidFill>
            <a:srgbClr val="F2845C"/>
          </a:solidFill>
          <a:ln/>
        </p:spPr>
        <p:txBody>
          <a:bodyPr wrap="none" lIns="0" tIns="0" rIns="0" bIns="0" rtlCol="0" anchor="ctr">
            <a:normAutofit/>
          </a:bodyPr>
          <a:lstStyle/>
          <a:p>
            <a:pPr algn="ctr" indent="0" marL="0">
              <a:lnSpc>
                <a:spcPts val="1820"/>
              </a:lnSpc>
              <a:buNone/>
            </a:pPr>
            <a:r>
              <a:rPr lang="en-US" sz="1300" b="1" dirty="0">
                <a:solidFill>
                  <a:srgbClr val="14213D"/>
                </a:solidFill>
                <a:latin typeface="Nunito Sans" pitchFamily="34" charset="0"/>
                <a:ea typeface="Nunito Sans" pitchFamily="34" charset="-122"/>
                <a:cs typeface="Nunito Sans" pitchFamily="34" charset="-120"/>
              </a:rPr>
              <a:t>Step 3</a:t>
            </a:r>
            <a:endParaRPr lang="en-US" sz="1300" dirty="0"/>
          </a:p>
        </p:txBody>
      </p:sp>
      <p:sp>
        <p:nvSpPr>
          <p:cNvPr id="15" name="Text 13"/>
          <p:cNvSpPr/>
          <p:nvPr/>
        </p:nvSpPr>
        <p:spPr>
          <a:xfrm>
            <a:off x="8227516" y="3102273"/>
            <a:ext cx="3004236"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4213D"/>
                </a:solidFill>
                <a:latin typeface="Nunito Sans" pitchFamily="34" charset="0"/>
                <a:ea typeface="Nunito Sans" pitchFamily="34" charset="-122"/>
                <a:cs typeface="Nunito Sans" pitchFamily="34" charset="-120"/>
              </a:rPr>
              <a:t>Heart relaxes</a:t>
            </a:r>
            <a:endParaRPr lang="en-US" sz="1600" dirty="0"/>
          </a:p>
        </p:txBody>
      </p:sp>
      <p:sp>
        <p:nvSpPr>
          <p:cNvPr id="16" name="Text 14"/>
          <p:cNvSpPr/>
          <p:nvPr/>
        </p:nvSpPr>
        <p:spPr>
          <a:xfrm>
            <a:off x="8227516" y="3434953"/>
            <a:ext cx="3004236"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Diastole lets the chambers refill. The aortic and pulmonary valves shut: “dub”.</a:t>
            </a:r>
            <a:endParaRPr lang="en-US" sz="1400" dirty="0"/>
          </a:p>
        </p:txBody>
      </p:sp>
      <p:sp>
        <p:nvSpPr>
          <p:cNvPr id="17" name="Text 15"/>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18" name="Text 16"/>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812800" y="812800"/>
            <a:ext cx="10883392"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KEY NUMBERS</a:t>
            </a:r>
            <a:endParaRPr lang="en-US" sz="1300" dirty="0"/>
          </a:p>
        </p:txBody>
      </p:sp>
      <p:sp>
        <p:nvSpPr>
          <p:cNvPr id="3" name="Text 1"/>
          <p:cNvSpPr/>
          <p:nvPr>
            <p:ph type="title"/>
          </p:nvPr>
        </p:nvSpPr>
        <p:spPr>
          <a:xfrm>
            <a:off x="812800" y="114548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Numbers worth knowing</a:t>
            </a:r>
            <a:endParaRPr lang="en-US" sz="3200" dirty="0"/>
          </a:p>
        </p:txBody>
      </p:sp>
      <p:sp>
        <p:nvSpPr>
          <p:cNvPr id="4" name="Shape 2"/>
          <p:cNvSpPr/>
          <p:nvPr/>
        </p:nvSpPr>
        <p:spPr>
          <a:xfrm>
            <a:off x="815975" y="1824236"/>
            <a:ext cx="2482850" cy="1738412"/>
          </a:xfrm>
          <a:prstGeom prst="roundRect">
            <a:avLst>
              <a:gd name="adj" fmla="val 7123"/>
            </a:avLst>
          </a:prstGeom>
          <a:solidFill>
            <a:srgbClr val="FDFCF9"/>
          </a:solidFill>
          <a:ln w="6350">
            <a:solidFill>
              <a:srgbClr val="DDD8CB"/>
            </a:solidFill>
            <a:prstDash val="solid"/>
          </a:ln>
        </p:spPr>
      </p:sp>
      <p:sp>
        <p:nvSpPr>
          <p:cNvPr id="5" name="Text 3"/>
          <p:cNvSpPr/>
          <p:nvPr/>
        </p:nvSpPr>
        <p:spPr>
          <a:xfrm>
            <a:off x="1047750" y="2056011"/>
            <a:ext cx="2079879"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B8431F"/>
                </a:solidFill>
                <a:latin typeface="Rubik" pitchFamily="34" charset="0"/>
                <a:ea typeface="Rubik" pitchFamily="34" charset="-122"/>
                <a:cs typeface="Rubik" pitchFamily="34" charset="-120"/>
              </a:rPr>
              <a:t>60–100</a:t>
            </a:r>
            <a:endParaRPr lang="en-US" sz="3200" dirty="0"/>
          </a:p>
        </p:txBody>
      </p:sp>
      <p:sp>
        <p:nvSpPr>
          <p:cNvPr id="6" name="Text 4"/>
          <p:cNvSpPr/>
          <p:nvPr/>
        </p:nvSpPr>
        <p:spPr>
          <a:xfrm>
            <a:off x="1047750" y="2579191"/>
            <a:ext cx="2079879"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4213D"/>
                </a:solidFill>
                <a:latin typeface="Nunito Sans" pitchFamily="34" charset="0"/>
                <a:ea typeface="Nunito Sans" pitchFamily="34" charset="-122"/>
                <a:cs typeface="Nunito Sans" pitchFamily="34" charset="-120"/>
              </a:rPr>
              <a:t>Beats per minute</a:t>
            </a:r>
            <a:endParaRPr lang="en-US" sz="1400" dirty="0"/>
          </a:p>
        </p:txBody>
      </p:sp>
      <p:sp>
        <p:nvSpPr>
          <p:cNvPr id="7" name="Text 5"/>
          <p:cNvSpPr/>
          <p:nvPr/>
        </p:nvSpPr>
        <p:spPr>
          <a:xfrm>
            <a:off x="1047750" y="2868712"/>
            <a:ext cx="2079879"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B4558"/>
                </a:solidFill>
                <a:latin typeface="Nunito Sans" pitchFamily="34" charset="0"/>
                <a:ea typeface="Nunito Sans" pitchFamily="34" charset="-122"/>
                <a:cs typeface="Nunito Sans" pitchFamily="34" charset="-120"/>
              </a:rPr>
              <a:t>Normal resting heart rate in adults</a:t>
            </a:r>
            <a:endParaRPr lang="en-US" sz="1300" dirty="0"/>
          </a:p>
        </p:txBody>
      </p:sp>
      <p:sp>
        <p:nvSpPr>
          <p:cNvPr id="8" name="Shape 6"/>
          <p:cNvSpPr/>
          <p:nvPr/>
        </p:nvSpPr>
        <p:spPr>
          <a:xfrm>
            <a:off x="3508375" y="1824236"/>
            <a:ext cx="2482850" cy="1738412"/>
          </a:xfrm>
          <a:prstGeom prst="roundRect">
            <a:avLst>
              <a:gd name="adj" fmla="val 7123"/>
            </a:avLst>
          </a:prstGeom>
          <a:solidFill>
            <a:srgbClr val="FDFCF9"/>
          </a:solidFill>
          <a:ln w="6350">
            <a:solidFill>
              <a:srgbClr val="DDD8CB"/>
            </a:solidFill>
            <a:prstDash val="solid"/>
          </a:ln>
        </p:spPr>
      </p:sp>
      <p:sp>
        <p:nvSpPr>
          <p:cNvPr id="9" name="Text 7"/>
          <p:cNvSpPr/>
          <p:nvPr/>
        </p:nvSpPr>
        <p:spPr>
          <a:xfrm>
            <a:off x="3740150" y="2056011"/>
            <a:ext cx="2079879"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B8431F"/>
                </a:solidFill>
                <a:latin typeface="Rubik" pitchFamily="34" charset="0"/>
                <a:ea typeface="Rubik" pitchFamily="34" charset="-122"/>
                <a:cs typeface="Rubik" pitchFamily="34" charset="-120"/>
              </a:rPr>
              <a:t>120/80</a:t>
            </a:r>
            <a:endParaRPr lang="en-US" sz="3200" dirty="0"/>
          </a:p>
        </p:txBody>
      </p:sp>
      <p:sp>
        <p:nvSpPr>
          <p:cNvPr id="10" name="Text 8"/>
          <p:cNvSpPr/>
          <p:nvPr/>
        </p:nvSpPr>
        <p:spPr>
          <a:xfrm>
            <a:off x="3740150" y="2579191"/>
            <a:ext cx="2079879"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4213D"/>
                </a:solidFill>
                <a:latin typeface="Nunito Sans" pitchFamily="34" charset="0"/>
                <a:ea typeface="Nunito Sans" pitchFamily="34" charset="-122"/>
                <a:cs typeface="Nunito Sans" pitchFamily="34" charset="-120"/>
              </a:rPr>
              <a:t>mmHg</a:t>
            </a:r>
            <a:endParaRPr lang="en-US" sz="1400" dirty="0"/>
          </a:p>
        </p:txBody>
      </p:sp>
      <p:sp>
        <p:nvSpPr>
          <p:cNvPr id="11" name="Text 9"/>
          <p:cNvSpPr/>
          <p:nvPr/>
        </p:nvSpPr>
        <p:spPr>
          <a:xfrm>
            <a:off x="3740150" y="2868712"/>
            <a:ext cx="2079879"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B4558"/>
                </a:solidFill>
                <a:latin typeface="Nunito Sans" pitchFamily="34" charset="0"/>
                <a:ea typeface="Nunito Sans" pitchFamily="34" charset="-122"/>
                <a:cs typeface="Nunito Sans" pitchFamily="34" charset="-120"/>
              </a:rPr>
              <a:t>Healthy blood pressure is below this</a:t>
            </a:r>
            <a:endParaRPr lang="en-US" sz="1300" dirty="0"/>
          </a:p>
        </p:txBody>
      </p:sp>
      <p:sp>
        <p:nvSpPr>
          <p:cNvPr id="12" name="Shape 10"/>
          <p:cNvSpPr/>
          <p:nvPr/>
        </p:nvSpPr>
        <p:spPr>
          <a:xfrm>
            <a:off x="6200775" y="1824236"/>
            <a:ext cx="2482850" cy="1738412"/>
          </a:xfrm>
          <a:prstGeom prst="roundRect">
            <a:avLst>
              <a:gd name="adj" fmla="val 7123"/>
            </a:avLst>
          </a:prstGeom>
          <a:solidFill>
            <a:srgbClr val="FDFCF9"/>
          </a:solidFill>
          <a:ln w="6350">
            <a:solidFill>
              <a:srgbClr val="DDD8CB"/>
            </a:solidFill>
            <a:prstDash val="solid"/>
          </a:ln>
        </p:spPr>
      </p:sp>
      <p:sp>
        <p:nvSpPr>
          <p:cNvPr id="13" name="Text 11"/>
          <p:cNvSpPr/>
          <p:nvPr/>
        </p:nvSpPr>
        <p:spPr>
          <a:xfrm>
            <a:off x="6432550" y="2056011"/>
            <a:ext cx="2079879"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B8431F"/>
                </a:solidFill>
                <a:latin typeface="Rubik" pitchFamily="34" charset="0"/>
                <a:ea typeface="Rubik" pitchFamily="34" charset="-122"/>
                <a:cs typeface="Rubik" pitchFamily="34" charset="-120"/>
              </a:rPr>
              <a:t>5 L</a:t>
            </a:r>
            <a:endParaRPr lang="en-US" sz="3200" dirty="0"/>
          </a:p>
        </p:txBody>
      </p:sp>
      <p:sp>
        <p:nvSpPr>
          <p:cNvPr id="14" name="Text 12"/>
          <p:cNvSpPr/>
          <p:nvPr/>
        </p:nvSpPr>
        <p:spPr>
          <a:xfrm>
            <a:off x="6432550" y="2579191"/>
            <a:ext cx="2079879"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4213D"/>
                </a:solidFill>
                <a:latin typeface="Nunito Sans" pitchFamily="34" charset="0"/>
                <a:ea typeface="Nunito Sans" pitchFamily="34" charset="-122"/>
                <a:cs typeface="Nunito Sans" pitchFamily="34" charset="-120"/>
              </a:rPr>
              <a:t>Blood volume</a:t>
            </a:r>
            <a:endParaRPr lang="en-US" sz="1400" dirty="0"/>
          </a:p>
        </p:txBody>
      </p:sp>
      <p:sp>
        <p:nvSpPr>
          <p:cNvPr id="15" name="Text 13"/>
          <p:cNvSpPr/>
          <p:nvPr/>
        </p:nvSpPr>
        <p:spPr>
          <a:xfrm>
            <a:off x="6432550" y="2868712"/>
            <a:ext cx="2079879"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B4558"/>
                </a:solidFill>
                <a:latin typeface="Nunito Sans" pitchFamily="34" charset="0"/>
                <a:ea typeface="Nunito Sans" pitchFamily="34" charset="-122"/>
                <a:cs typeface="Nunito Sans" pitchFamily="34" charset="-120"/>
              </a:rPr>
              <a:t>Approximate amount in an adult body</a:t>
            </a:r>
            <a:endParaRPr lang="en-US" sz="1300" dirty="0"/>
          </a:p>
        </p:txBody>
      </p:sp>
      <p:sp>
        <p:nvSpPr>
          <p:cNvPr id="16" name="Shape 14"/>
          <p:cNvSpPr/>
          <p:nvPr/>
        </p:nvSpPr>
        <p:spPr>
          <a:xfrm>
            <a:off x="8893175" y="1824236"/>
            <a:ext cx="2482850" cy="1738412"/>
          </a:xfrm>
          <a:prstGeom prst="roundRect">
            <a:avLst>
              <a:gd name="adj" fmla="val 7123"/>
            </a:avLst>
          </a:prstGeom>
          <a:solidFill>
            <a:srgbClr val="FDFCF9"/>
          </a:solidFill>
          <a:ln w="6350">
            <a:solidFill>
              <a:srgbClr val="DDD8CB"/>
            </a:solidFill>
            <a:prstDash val="solid"/>
          </a:ln>
        </p:spPr>
      </p:sp>
      <p:sp>
        <p:nvSpPr>
          <p:cNvPr id="17" name="Text 15"/>
          <p:cNvSpPr/>
          <p:nvPr/>
        </p:nvSpPr>
        <p:spPr>
          <a:xfrm>
            <a:off x="9124950" y="2056011"/>
            <a:ext cx="2079879"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B8431F"/>
                </a:solidFill>
                <a:latin typeface="Rubik" pitchFamily="34" charset="0"/>
                <a:ea typeface="Rubik" pitchFamily="34" charset="-122"/>
                <a:cs typeface="Rubik" pitchFamily="34" charset="-120"/>
              </a:rPr>
              <a:t>5 L/min</a:t>
            </a:r>
            <a:endParaRPr lang="en-US" sz="3200" dirty="0"/>
          </a:p>
        </p:txBody>
      </p:sp>
      <p:sp>
        <p:nvSpPr>
          <p:cNvPr id="18" name="Text 16"/>
          <p:cNvSpPr/>
          <p:nvPr/>
        </p:nvSpPr>
        <p:spPr>
          <a:xfrm>
            <a:off x="9124950" y="2579191"/>
            <a:ext cx="2079879"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4213D"/>
                </a:solidFill>
                <a:latin typeface="Nunito Sans" pitchFamily="34" charset="0"/>
                <a:ea typeface="Nunito Sans" pitchFamily="34" charset="-122"/>
                <a:cs typeface="Nunito Sans" pitchFamily="34" charset="-120"/>
              </a:rPr>
              <a:t>Cardiac output</a:t>
            </a:r>
            <a:endParaRPr lang="en-US" sz="1400" dirty="0"/>
          </a:p>
        </p:txBody>
      </p:sp>
      <p:sp>
        <p:nvSpPr>
          <p:cNvPr id="19" name="Text 17"/>
          <p:cNvSpPr/>
          <p:nvPr/>
        </p:nvSpPr>
        <p:spPr>
          <a:xfrm>
            <a:off x="9124950" y="2868712"/>
            <a:ext cx="2079879"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B4558"/>
                </a:solidFill>
                <a:latin typeface="Nunito Sans" pitchFamily="34" charset="0"/>
                <a:ea typeface="Nunito Sans" pitchFamily="34" charset="-122"/>
                <a:cs typeface="Nunito Sans" pitchFamily="34" charset="-120"/>
              </a:rPr>
              <a:t>Blood the heart pumps at rest</a:t>
            </a:r>
            <a:endParaRPr lang="en-US" sz="1300" dirty="0"/>
          </a:p>
        </p:txBody>
      </p:sp>
      <p:sp>
        <p:nvSpPr>
          <p:cNvPr id="20" name="Shape 18"/>
          <p:cNvSpPr/>
          <p:nvPr/>
        </p:nvSpPr>
        <p:spPr>
          <a:xfrm>
            <a:off x="812800" y="3794423"/>
            <a:ext cx="10566400" cy="1114822"/>
          </a:xfrm>
          <a:prstGeom prst="roundRect">
            <a:avLst>
              <a:gd name="adj" fmla="val 9114"/>
            </a:avLst>
          </a:prstGeom>
          <a:solidFill>
            <a:srgbClr val="FBE9E1"/>
          </a:solidFill>
          <a:ln/>
        </p:spPr>
      </p:sp>
      <p:sp>
        <p:nvSpPr>
          <p:cNvPr id="21" name="Shape 19"/>
          <p:cNvSpPr/>
          <p:nvPr/>
        </p:nvSpPr>
        <p:spPr>
          <a:xfrm>
            <a:off x="812800" y="3794423"/>
            <a:ext cx="10566400" cy="1114822"/>
          </a:xfrm>
          <a:custGeom>
            <a:avLst/>
            <a:gdLst/>
            <a:ahLst/>
            <a:cxnLst/>
            <a:rect l="l" t="t" r="r" b="b"/>
            <a:pathLst>
              <a:path w="10566400" h="1114822">
                <a:moveTo>
                  <a:pt x="101600" y="1114822"/>
                </a:moveTo>
                <a:lnTo>
                  <a:pt x="101600" y="1114822"/>
                </a:lnTo>
                <a:arcTo hR="101600" wR="101600" stAng="5400000" swAng="5400000"/>
                <a:lnTo>
                  <a:pt x="0" y="101600"/>
                </a:lnTo>
                <a:arcTo hR="101600" wR="101600" stAng="10800000" swAng="5400000"/>
                <a:lnTo>
                  <a:pt x="101600" y="0"/>
                </a:lnTo>
                <a:arcTo hR="101600" wR="50800" stAng="16200000" swAng="-5400000"/>
                <a:lnTo>
                  <a:pt x="50800" y="1013222"/>
                </a:lnTo>
                <a:arcTo hR="101600" wR="50800" stAng="10800000" swAng="-5400000"/>
                <a:close/>
              </a:path>
            </a:pathLst>
          </a:custGeom>
          <a:solidFill>
            <a:srgbClr val="B8431F"/>
          </a:solidFill>
          <a:ln/>
        </p:spPr>
      </p:sp>
      <p:sp>
        <p:nvSpPr>
          <p:cNvPr id="22" name="Text 20"/>
          <p:cNvSpPr/>
          <p:nvPr/>
        </p:nvSpPr>
        <p:spPr>
          <a:xfrm>
            <a:off x="1092200" y="3972223"/>
            <a:ext cx="10360152"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B8431F"/>
                </a:solidFill>
                <a:latin typeface="Nunito Sans" pitchFamily="34" charset="0"/>
                <a:ea typeface="Nunito Sans" pitchFamily="34" charset="-122"/>
                <a:cs typeface="Nunito Sans" pitchFamily="34" charset="-120"/>
              </a:rPr>
              <a:t>In simple terms</a:t>
            </a:r>
            <a:endParaRPr lang="en-US" sz="1300" dirty="0"/>
          </a:p>
        </p:txBody>
      </p:sp>
      <p:sp>
        <p:nvSpPr>
          <p:cNvPr id="23" name="Text 21"/>
          <p:cNvSpPr/>
          <p:nvPr/>
        </p:nvSpPr>
        <p:spPr>
          <a:xfrm>
            <a:off x="1092200" y="4233763"/>
            <a:ext cx="1036015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Cardiac output = heart rate × stroke volume (blood per beat, about 70 mL). The top blood pressure number is systolic and the bottom is diastolic.</a:t>
            </a:r>
            <a:endParaRPr lang="en-US" sz="1400" dirty="0"/>
          </a:p>
        </p:txBody>
      </p:sp>
      <p:sp>
        <p:nvSpPr>
          <p:cNvPr id="24" name="Text 22"/>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25" name="Text 2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9F0EF"/>
        </a:solidFill>
      </p:bgPr>
    </p:bg>
    <p:spTree>
      <p:nvGrpSpPr>
        <p:cNvPr id="1" name=""/>
        <p:cNvGrpSpPr/>
        <p:nvPr/>
      </p:nvGrpSpPr>
      <p:grpSpPr>
        <a:xfrm>
          <a:off x="0" y="0"/>
          <a:ext cx="0" cy="0"/>
          <a:chOff x="0" y="0"/>
          <a:chExt cx="0" cy="0"/>
        </a:xfrm>
      </p:grpSpPr>
      <p:sp>
        <p:nvSpPr>
          <p:cNvPr id="2" name="Text 0"/>
          <p:cNvSpPr/>
          <p:nvPr/>
        </p:nvSpPr>
        <p:spPr>
          <a:xfrm>
            <a:off x="812800" y="812800"/>
            <a:ext cx="10883392"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WHEN THINGS GO WRONG</a:t>
            </a:r>
            <a:endParaRPr lang="en-US" sz="1300" dirty="0"/>
          </a:p>
        </p:txBody>
      </p:sp>
      <p:sp>
        <p:nvSpPr>
          <p:cNvPr id="3" name="Text 1"/>
          <p:cNvSpPr/>
          <p:nvPr>
            <p:ph type="title"/>
          </p:nvPr>
        </p:nvSpPr>
        <p:spPr>
          <a:xfrm>
            <a:off x="812800" y="114548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Common cardiovascular disorders</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33761"/>
          <a:ext cx="10553700" cy="2155627"/>
        </p:xfrm>
        <a:graphic>
          <a:graphicData uri="http://schemas.openxmlformats.org/drawingml/2006/table">
            <a:tbl>
              <a:tblPr/>
              <a:tblGrid>
                <a:gridCol w="2743962"/>
                <a:gridCol w="7809738"/>
              </a:tblGrid>
              <a:tr h="359271">
                <a:tc>
                  <a:txBody>
                    <a:bodyPr/>
                    <a:lstStyle/>
                    <a:p>
                      <a:pPr indent="0" marL="0">
                        <a:lnSpc>
                          <a:spcPts val="1820"/>
                        </a:lnSpc>
                        <a:buNone/>
                      </a:pPr>
                      <a:r>
                        <a:rPr lang="en-US" sz="1300" b="1" dirty="0">
                          <a:solidFill>
                            <a:srgbClr val="F6F4EE"/>
                          </a:solidFill>
                          <a:latin typeface="Nunito Sans" pitchFamily="34" charset="0"/>
                          <a:ea typeface="Nunito Sans" pitchFamily="34" charset="-122"/>
                          <a:cs typeface="Nunito Sans" pitchFamily="34" charset="-120"/>
                        </a:rPr>
                        <a:t>Condition</a:t>
                      </a:r>
                      <a:endParaRPr lang="en-US" sz="1300" dirty="0">
                        <a:latin typeface="Nunito Sans" charset="0"/>
                        <a:ea typeface="Nunito Sans" charset="0"/>
                        <a:cs typeface="Nunito Sans" charset="0"/>
                      </a:endParaRPr>
                    </a:p>
                  </a:txBody>
                  <a:tcPr marL="57785" marR="57785" marT="57785" marB="57785" anchor="t">
                    <a:lnL w="12700" cap="flat" cmpd="sng" algn="ctr">
                      <a:solidFill>
                        <a:srgbClr val="BAC0BF"/>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BAC0BF"/>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indent="0" marL="0">
                        <a:lnSpc>
                          <a:spcPts val="1820"/>
                        </a:lnSpc>
                        <a:buNone/>
                      </a:pPr>
                      <a:r>
                        <a:rPr lang="en-US" sz="1300" b="1" dirty="0">
                          <a:solidFill>
                            <a:srgbClr val="F6F4EE"/>
                          </a:solidFill>
                          <a:latin typeface="Nunito Sans" pitchFamily="34" charset="0"/>
                          <a:ea typeface="Nunito Sans" pitchFamily="34" charset="-122"/>
                          <a:cs typeface="Nunito Sans" pitchFamily="34" charset="-120"/>
                        </a:rPr>
                        <a:t>What goes wrong</a:t>
                      </a:r>
                      <a:endParaRPr lang="en-US" sz="1300" dirty="0">
                        <a:latin typeface="Nunito Sans" charset="0"/>
                        <a:ea typeface="Nunito Sans" charset="0"/>
                        <a:cs typeface="Nunito Sans" charset="0"/>
                      </a:endParaRPr>
                    </a:p>
                  </a:txBody>
                  <a:tcPr marL="57785" marR="57785" marT="57785" marB="57785" anchor="t">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BAC0BF"/>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r>
              <a:tr h="359271">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Hypertension</a:t>
                      </a:r>
                      <a:endParaRPr lang="en-US" sz="1300" dirty="0">
                        <a:latin typeface="Nunito Sans" charset="0"/>
                        <a:ea typeface="Nunito Sans" charset="0"/>
                        <a:cs typeface="Nunito Sans" charset="0"/>
                      </a:endParaRPr>
                    </a:p>
                  </a:txBody>
                  <a:tcPr marL="57785" marR="57785" marT="57785" marB="57785" anchor="t">
                    <a:lnL w="12700" cap="flat" cmpd="sng" algn="ctr">
                      <a:solidFill>
                        <a:srgbClr val="BAC0BF"/>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Blood pressure stays too high and strains the heart and vessels</a:t>
                      </a:r>
                      <a:endParaRPr lang="en-US" sz="1300" dirty="0">
                        <a:latin typeface="Nunito Sans" charset="0"/>
                        <a:ea typeface="Nunito Sans" charset="0"/>
                        <a:cs typeface="Nunito Sans" charset="0"/>
                      </a:endParaRPr>
                    </a:p>
                  </a:txBody>
                  <a:tcPr marL="57785" marR="57785" marT="57785" marB="57785" anchor="t">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r>
              <a:tr h="359271">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Atherosclerosis</a:t>
                      </a:r>
                      <a:endParaRPr lang="en-US" sz="1300" dirty="0">
                        <a:latin typeface="Nunito Sans" charset="0"/>
                        <a:ea typeface="Nunito Sans" charset="0"/>
                        <a:cs typeface="Nunito Sans" charset="0"/>
                      </a:endParaRPr>
                    </a:p>
                  </a:txBody>
                  <a:tcPr marL="57785" marR="57785" marT="57785" marB="57785" anchor="t">
                    <a:lnL w="12700" cap="flat" cmpd="sng" algn="ctr">
                      <a:solidFill>
                        <a:srgbClr val="BAC0BF"/>
                      </a:solidFill>
                      <a:prstDash val="solid"/>
                      <a:round/>
                      <a:headEnd type="none" w="med" len="med"/>
                      <a:tailEnd type="none" w="med" len="med"/>
                    </a:lnL>
                    <a:lnR w="12700" cap="flat" cmpd="sng" algn="ctr">
                      <a:solidFill>
                        <a:srgbClr val="B1B9B8"/>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1B9B8"/>
                      </a:solidFill>
                      <a:prstDash val="solid"/>
                      <a:round/>
                      <a:headEnd type="none" w="med" len="med"/>
                      <a:tailEnd type="none" w="med" len="med"/>
                    </a:lnB>
                    <a:solidFill>
                      <a:srgbClr val="DDE8E6"/>
                    </a:solidFill>
                  </a:tcPr>
                </a:tc>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Fatty plaque builds up inside arteries and narrows them</a:t>
                      </a:r>
                      <a:endParaRPr lang="en-US" sz="1300" dirty="0">
                        <a:latin typeface="Nunito Sans" charset="0"/>
                        <a:ea typeface="Nunito Sans" charset="0"/>
                        <a:cs typeface="Nunito Sans" charset="0"/>
                      </a:endParaRPr>
                    </a:p>
                  </a:txBody>
                  <a:tcPr marL="57785" marR="57785" marT="57785" marB="57785" anchor="t">
                    <a:lnL w="12700" cap="flat" cmpd="sng" algn="ctr">
                      <a:solidFill>
                        <a:srgbClr val="B1B9B8"/>
                      </a:solidFill>
                      <a:prstDash val="solid"/>
                      <a:round/>
                      <a:headEnd type="none" w="med" len="med"/>
                      <a:tailEnd type="none" w="med" len="med"/>
                    </a:lnL>
                    <a:lnR w="12700" cap="flat" cmpd="sng" algn="ctr">
                      <a:solidFill>
                        <a:srgbClr val="B1B9B8"/>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1B9B8"/>
                      </a:solidFill>
                      <a:prstDash val="solid"/>
                      <a:round/>
                      <a:headEnd type="none" w="med" len="med"/>
                      <a:tailEnd type="none" w="med" len="med"/>
                    </a:lnB>
                    <a:solidFill>
                      <a:srgbClr val="DDE8E6"/>
                    </a:solidFill>
                  </a:tcPr>
                </a:tc>
              </a:tr>
              <a:tr h="359271">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Heart attack</a:t>
                      </a:r>
                      <a:endParaRPr lang="en-US" sz="1300" dirty="0">
                        <a:latin typeface="Nunito Sans" charset="0"/>
                        <a:ea typeface="Nunito Sans" charset="0"/>
                        <a:cs typeface="Nunito Sans" charset="0"/>
                      </a:endParaRPr>
                    </a:p>
                  </a:txBody>
                  <a:tcPr marL="57785" marR="57785" marT="57785" marB="57785" anchor="t">
                    <a:lnL w="12700" cap="flat" cmpd="sng" algn="ctr">
                      <a:solidFill>
                        <a:srgbClr val="BAC0BF"/>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B1B9B8"/>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A blocked coronary artery cuts off blood to part of the heart muscle</a:t>
                      </a:r>
                      <a:endParaRPr lang="en-US" sz="1300" dirty="0">
                        <a:latin typeface="Nunito Sans" charset="0"/>
                        <a:ea typeface="Nunito Sans" charset="0"/>
                        <a:cs typeface="Nunito Sans" charset="0"/>
                      </a:endParaRPr>
                    </a:p>
                  </a:txBody>
                  <a:tcPr marL="57785" marR="57785" marT="57785" marB="57785" anchor="t">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B1B9B8"/>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r>
              <a:tr h="359271">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Heart failure</a:t>
                      </a:r>
                      <a:endParaRPr lang="en-US" sz="1300" dirty="0">
                        <a:latin typeface="Nunito Sans" charset="0"/>
                        <a:ea typeface="Nunito Sans" charset="0"/>
                        <a:cs typeface="Nunito Sans" charset="0"/>
                      </a:endParaRPr>
                    </a:p>
                  </a:txBody>
                  <a:tcPr marL="57785" marR="57785" marT="57785" marB="57785" anchor="t">
                    <a:lnL w="12700" cap="flat" cmpd="sng" algn="ctr">
                      <a:solidFill>
                        <a:srgbClr val="BAC0BF"/>
                      </a:solidFill>
                      <a:prstDash val="solid"/>
                      <a:round/>
                      <a:headEnd type="none" w="med" len="med"/>
                      <a:tailEnd type="none" w="med" len="med"/>
                    </a:lnL>
                    <a:lnR w="12700" cap="flat" cmpd="sng" algn="ctr">
                      <a:solidFill>
                        <a:srgbClr val="B1B9B8"/>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1B9B8"/>
                      </a:solidFill>
                      <a:prstDash val="solid"/>
                      <a:round/>
                      <a:headEnd type="none" w="med" len="med"/>
                      <a:tailEnd type="none" w="med" len="med"/>
                    </a:lnB>
                    <a:solidFill>
                      <a:srgbClr val="DDE8E6"/>
                    </a:solidFill>
                  </a:tcPr>
                </a:tc>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The heart cannot pump strongly enough to meet the body’s needs</a:t>
                      </a:r>
                      <a:endParaRPr lang="en-US" sz="1300" dirty="0">
                        <a:latin typeface="Nunito Sans" charset="0"/>
                        <a:ea typeface="Nunito Sans" charset="0"/>
                        <a:cs typeface="Nunito Sans" charset="0"/>
                      </a:endParaRPr>
                    </a:p>
                  </a:txBody>
                  <a:tcPr marL="57785" marR="57785" marT="57785" marB="57785" anchor="t">
                    <a:lnL w="12700" cap="flat" cmpd="sng" algn="ctr">
                      <a:solidFill>
                        <a:srgbClr val="B1B9B8"/>
                      </a:solidFill>
                      <a:prstDash val="solid"/>
                      <a:round/>
                      <a:headEnd type="none" w="med" len="med"/>
                      <a:tailEnd type="none" w="med" len="med"/>
                    </a:lnL>
                    <a:lnR w="12700" cap="flat" cmpd="sng" algn="ctr">
                      <a:solidFill>
                        <a:srgbClr val="B1B9B8"/>
                      </a:solidFill>
                      <a:prstDash val="solid"/>
                      <a:round/>
                      <a:headEnd type="none" w="med" len="med"/>
                      <a:tailEnd type="none" w="med" len="med"/>
                    </a:lnR>
                    <a:lnT w="12700" cap="flat" cmpd="sng" algn="ctr">
                      <a:solidFill>
                        <a:srgbClr val="CAC9C6"/>
                      </a:solidFill>
                      <a:prstDash val="solid"/>
                      <a:round/>
                      <a:headEnd type="none" w="med" len="med"/>
                      <a:tailEnd type="none" w="med" len="med"/>
                    </a:lnT>
                    <a:lnB w="12700" cap="flat" cmpd="sng" algn="ctr">
                      <a:solidFill>
                        <a:srgbClr val="B1B9B8"/>
                      </a:solidFill>
                      <a:prstDash val="solid"/>
                      <a:round/>
                      <a:headEnd type="none" w="med" len="med"/>
                      <a:tailEnd type="none" w="med" len="med"/>
                    </a:lnB>
                    <a:solidFill>
                      <a:srgbClr val="DDE8E6"/>
                    </a:solidFill>
                  </a:tcPr>
                </a:tc>
              </a:tr>
              <a:tr h="359271">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Arrhythmia</a:t>
                      </a:r>
                      <a:endParaRPr lang="en-US" sz="1300" dirty="0">
                        <a:latin typeface="Nunito Sans" charset="0"/>
                        <a:ea typeface="Nunito Sans" charset="0"/>
                        <a:cs typeface="Nunito Sans" charset="0"/>
                      </a:endParaRPr>
                    </a:p>
                  </a:txBody>
                  <a:tcPr marL="57785" marR="57785" marT="57785" marB="57785" anchor="t">
                    <a:lnL w="12700" cap="flat" cmpd="sng" algn="ctr">
                      <a:solidFill>
                        <a:srgbClr val="BAC0BF"/>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B1B9B8"/>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c>
                  <a:txBody>
                    <a:bodyPr/>
                    <a:lstStyle/>
                    <a:p>
                      <a:pPr indent="0" marL="0">
                        <a:lnSpc>
                          <a:spcPts val="1820"/>
                        </a:lnSpc>
                        <a:buNone/>
                      </a:pPr>
                      <a:r>
                        <a:rPr lang="en-US" sz="1300" dirty="0">
                          <a:solidFill>
                            <a:srgbClr val="14213D"/>
                          </a:solidFill>
                          <a:latin typeface="Nunito Sans" pitchFamily="34" charset="0"/>
                          <a:ea typeface="Nunito Sans" pitchFamily="34" charset="-122"/>
                          <a:cs typeface="Nunito Sans" pitchFamily="34" charset="-120"/>
                        </a:rPr>
                        <a:t>The heartbeat is too fast, too slow or irregular</a:t>
                      </a:r>
                      <a:endParaRPr lang="en-US" sz="1300" dirty="0">
                        <a:latin typeface="Nunito Sans" charset="0"/>
                        <a:ea typeface="Nunito Sans" charset="0"/>
                        <a:cs typeface="Nunito Sans" charset="0"/>
                      </a:endParaRPr>
                    </a:p>
                  </a:txBody>
                  <a:tcPr marL="57785" marR="57785" marT="57785" marB="57785" anchor="t">
                    <a:lnL w="12700" cap="flat" cmpd="sng" algn="ctr">
                      <a:solidFill>
                        <a:srgbClr val="CAC9C6"/>
                      </a:solidFill>
                      <a:prstDash val="solid"/>
                      <a:round/>
                      <a:headEnd type="none" w="med" len="med"/>
                      <a:tailEnd type="none" w="med" len="med"/>
                    </a:lnL>
                    <a:lnR w="12700" cap="flat" cmpd="sng" algn="ctr">
                      <a:solidFill>
                        <a:srgbClr val="CAC9C6"/>
                      </a:solidFill>
                      <a:prstDash val="solid"/>
                      <a:round/>
                      <a:headEnd type="none" w="med" len="med"/>
                      <a:tailEnd type="none" w="med" len="med"/>
                    </a:lnR>
                    <a:lnT w="12700" cap="flat" cmpd="sng" algn="ctr">
                      <a:solidFill>
                        <a:srgbClr val="B1B9B8"/>
                      </a:solidFill>
                      <a:prstDash val="solid"/>
                      <a:round/>
                      <a:headEnd type="none" w="med" len="med"/>
                      <a:tailEnd type="none" w="med" len="med"/>
                    </a:lnT>
                    <a:lnB w="12700" cap="flat" cmpd="sng" algn="ctr">
                      <a:solidFill>
                        <a:srgbClr val="CAC9C6"/>
                      </a:solidFill>
                      <a:prstDash val="solid"/>
                      <a:round/>
                      <a:headEnd type="none" w="med" len="med"/>
                      <a:tailEnd type="none" w="med" len="med"/>
                    </a:lnB>
                    <a:solidFill>
                      <a:srgbClr val="FDFCF9"/>
                    </a:solidFill>
                  </a:tcPr>
                </a:tc>
              </a:tr>
            </a:tbl>
          </a:graphicData>
        </a:graphic>
      </p:graphicFrame>
      <p:sp>
        <p:nvSpPr>
          <p:cNvPr id="5" name="Shape 2"/>
          <p:cNvSpPr/>
          <p:nvPr/>
        </p:nvSpPr>
        <p:spPr>
          <a:xfrm>
            <a:off x="812800" y="4217988"/>
            <a:ext cx="10566400" cy="865981"/>
          </a:xfrm>
          <a:prstGeom prst="roundRect">
            <a:avLst>
              <a:gd name="adj" fmla="val 11732"/>
            </a:avLst>
          </a:prstGeom>
          <a:solidFill>
            <a:srgbClr val="FBE9E1"/>
          </a:solidFill>
          <a:ln/>
        </p:spPr>
      </p:sp>
      <p:sp>
        <p:nvSpPr>
          <p:cNvPr id="6" name="Shape 3"/>
          <p:cNvSpPr/>
          <p:nvPr/>
        </p:nvSpPr>
        <p:spPr>
          <a:xfrm>
            <a:off x="812800" y="4217988"/>
            <a:ext cx="10566400" cy="865981"/>
          </a:xfrm>
          <a:custGeom>
            <a:avLst/>
            <a:gdLst/>
            <a:ahLst/>
            <a:cxnLst/>
            <a:rect l="l" t="t" r="r" b="b"/>
            <a:pathLst>
              <a:path w="10566400" h="865981">
                <a:moveTo>
                  <a:pt x="101600" y="865981"/>
                </a:moveTo>
                <a:lnTo>
                  <a:pt x="101600" y="865981"/>
                </a:lnTo>
                <a:arcTo hR="101600" wR="101600" stAng="5400000" swAng="5400000"/>
                <a:lnTo>
                  <a:pt x="0" y="101600"/>
                </a:lnTo>
                <a:arcTo hR="101600" wR="101600" stAng="10800000" swAng="5400000"/>
                <a:lnTo>
                  <a:pt x="101600" y="0"/>
                </a:lnTo>
                <a:arcTo hR="101600" wR="50800" stAng="16200000" swAng="-5400000"/>
                <a:lnTo>
                  <a:pt x="50800" y="764381"/>
                </a:lnTo>
                <a:arcTo hR="101600" wR="50800" stAng="10800000" swAng="-5400000"/>
                <a:close/>
              </a:path>
            </a:pathLst>
          </a:custGeom>
          <a:solidFill>
            <a:srgbClr val="B8431F"/>
          </a:solidFill>
          <a:ln/>
        </p:spPr>
      </p:sp>
      <p:sp>
        <p:nvSpPr>
          <p:cNvPr id="7" name="Text 4"/>
          <p:cNvSpPr/>
          <p:nvPr/>
        </p:nvSpPr>
        <p:spPr>
          <a:xfrm>
            <a:off x="1092200" y="4395788"/>
            <a:ext cx="10360152" cy="223441"/>
          </a:xfrm>
          <a:prstGeom prst="rect">
            <a:avLst/>
          </a:prstGeom>
          <a:noFill/>
          <a:ln/>
        </p:spPr>
        <p:txBody>
          <a:bodyPr wrap="square" lIns="0" tIns="0" rIns="0" bIns="0" rtlCol="0" anchor="t">
            <a:normAutofit/>
          </a:bodyPr>
          <a:lstStyle/>
          <a:p>
            <a:pPr algn="l" indent="0" marL="0">
              <a:lnSpc>
                <a:spcPts val="1560"/>
              </a:lnSpc>
              <a:buNone/>
            </a:pPr>
            <a:r>
              <a:rPr lang="en-US" sz="1300" b="1" dirty="0">
                <a:solidFill>
                  <a:srgbClr val="B8431F"/>
                </a:solidFill>
                <a:latin typeface="Nunito Sans" pitchFamily="34" charset="0"/>
                <a:ea typeface="Nunito Sans" pitchFamily="34" charset="-122"/>
                <a:cs typeface="Nunito Sans" pitchFamily="34" charset="-120"/>
              </a:rPr>
              <a:t>Get urgent help</a:t>
            </a:r>
            <a:endParaRPr lang="en-US" sz="1300" dirty="0"/>
          </a:p>
        </p:txBody>
      </p:sp>
      <p:sp>
        <p:nvSpPr>
          <p:cNvPr id="8" name="Text 5"/>
          <p:cNvSpPr/>
          <p:nvPr/>
        </p:nvSpPr>
        <p:spPr>
          <a:xfrm>
            <a:off x="1092200" y="4657328"/>
            <a:ext cx="1036015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4213D"/>
                </a:solidFill>
                <a:latin typeface="Nunito Sans" pitchFamily="34" charset="0"/>
                <a:ea typeface="Nunito Sans" pitchFamily="34" charset="-122"/>
                <a:cs typeface="Nunito Sans" pitchFamily="34" charset="-120"/>
              </a:rPr>
              <a:t>Chest pain, sudden breathlessness or fainting need emergency medical care.</a:t>
            </a:r>
            <a:endParaRPr lang="en-US" sz="1400" dirty="0"/>
          </a:p>
        </p:txBody>
      </p:sp>
      <p:sp>
        <p:nvSpPr>
          <p:cNvPr id="9" name="Text 6"/>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10" name="Text 7"/>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4EE"/>
        </a:solidFill>
      </p:bgPr>
    </p:bg>
    <p:spTree>
      <p:nvGrpSpPr>
        <p:cNvPr id="1" name=""/>
        <p:cNvGrpSpPr/>
        <p:nvPr/>
      </p:nvGrpSpPr>
      <p:grpSpPr>
        <a:xfrm>
          <a:off x="0" y="0"/>
          <a:ext cx="0" cy="0"/>
          <a:chOff x="0" y="0"/>
          <a:chExt cx="0" cy="0"/>
        </a:xfrm>
      </p:grpSpPr>
      <p:sp>
        <p:nvSpPr>
          <p:cNvPr id="2" name="Text 0"/>
          <p:cNvSpPr/>
          <p:nvPr/>
        </p:nvSpPr>
        <p:spPr>
          <a:xfrm>
            <a:off x="812800" y="812800"/>
            <a:ext cx="10883392" cy="256480"/>
          </a:xfrm>
          <a:prstGeom prst="rect">
            <a:avLst/>
          </a:prstGeom>
          <a:noFill/>
          <a:ln/>
        </p:spPr>
        <p:txBody>
          <a:bodyPr wrap="square" lIns="0" tIns="0" rIns="0" bIns="0" rtlCol="0" anchor="t">
            <a:normAutofit/>
          </a:bodyPr>
          <a:lstStyle/>
          <a:p>
            <a:pPr algn="l" indent="0" marL="0">
              <a:lnSpc>
                <a:spcPts val="1820"/>
              </a:lnSpc>
              <a:buNone/>
            </a:pPr>
            <a:r>
              <a:rPr lang="en-US" sz="1300" b="1" spc="150" kern="0" dirty="0">
                <a:solidFill>
                  <a:srgbClr val="0B6B74"/>
                </a:solidFill>
                <a:latin typeface="Nunito Sans" pitchFamily="34" charset="0"/>
                <a:ea typeface="Nunito Sans" pitchFamily="34" charset="-122"/>
                <a:cs typeface="Nunito Sans" pitchFamily="34" charset="-120"/>
              </a:rPr>
              <a:t>PREVENTION</a:t>
            </a:r>
            <a:endParaRPr lang="en-US" sz="1300" dirty="0"/>
          </a:p>
        </p:txBody>
      </p:sp>
      <p:sp>
        <p:nvSpPr>
          <p:cNvPr id="3" name="Text 1"/>
          <p:cNvSpPr/>
          <p:nvPr>
            <p:ph type="title"/>
          </p:nvPr>
        </p:nvSpPr>
        <p:spPr>
          <a:xfrm>
            <a:off x="812800" y="114548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4213D"/>
                </a:solidFill>
                <a:latin typeface="Rubik" pitchFamily="34" charset="0"/>
                <a:ea typeface="Rubik" pitchFamily="34" charset="-122"/>
                <a:cs typeface="Rubik" pitchFamily="34" charset="-120"/>
              </a:rPr>
              <a:t>Keeping the heart healthy</a:t>
            </a:r>
            <a:endParaRPr lang="en-US" sz="3200" dirty="0"/>
          </a:p>
        </p:txBody>
      </p:sp>
      <p:sp>
        <p:nvSpPr>
          <p:cNvPr id="4" name="Shape 2"/>
          <p:cNvSpPr/>
          <p:nvPr/>
        </p:nvSpPr>
        <p:spPr>
          <a:xfrm>
            <a:off x="815975" y="1824236"/>
            <a:ext cx="3380284" cy="1281212"/>
          </a:xfrm>
          <a:prstGeom prst="roundRect">
            <a:avLst>
              <a:gd name="adj" fmla="val 9665"/>
            </a:avLst>
          </a:prstGeom>
          <a:solidFill>
            <a:srgbClr val="FDFCF9"/>
          </a:solidFill>
          <a:ln w="6350">
            <a:solidFill>
              <a:srgbClr val="DDD8CB"/>
            </a:solidFill>
            <a:prstDash val="solid"/>
          </a:ln>
        </p:spPr>
      </p:sp>
      <p:sp>
        <p:nvSpPr>
          <p:cNvPr id="5" name="Text 3"/>
          <p:cNvSpPr/>
          <p:nvPr/>
        </p:nvSpPr>
        <p:spPr>
          <a:xfrm>
            <a:off x="1047750" y="2056011"/>
            <a:ext cx="3004236"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B8431F"/>
                </a:solidFill>
                <a:latin typeface="Nunito Sans" pitchFamily="34" charset="0"/>
                <a:ea typeface="Nunito Sans" pitchFamily="34" charset="-122"/>
                <a:cs typeface="Nunito Sans" pitchFamily="34" charset="-120"/>
              </a:rPr>
              <a:t>Move</a:t>
            </a:r>
            <a:endParaRPr lang="en-US" sz="1600" dirty="0"/>
          </a:p>
        </p:txBody>
      </p:sp>
      <p:sp>
        <p:nvSpPr>
          <p:cNvPr id="6" name="Text 4"/>
          <p:cNvSpPr/>
          <p:nvPr/>
        </p:nvSpPr>
        <p:spPr>
          <a:xfrm>
            <a:off x="1047750" y="2375991"/>
            <a:ext cx="3004236"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Aim for at least 150 minutes of moderate activity a week.</a:t>
            </a:r>
            <a:endParaRPr lang="en-US" sz="1400" dirty="0"/>
          </a:p>
        </p:txBody>
      </p:sp>
      <p:sp>
        <p:nvSpPr>
          <p:cNvPr id="7" name="Shape 5"/>
          <p:cNvSpPr/>
          <p:nvPr/>
        </p:nvSpPr>
        <p:spPr>
          <a:xfrm>
            <a:off x="4405809" y="1824236"/>
            <a:ext cx="3380383" cy="1281212"/>
          </a:xfrm>
          <a:prstGeom prst="roundRect">
            <a:avLst>
              <a:gd name="adj" fmla="val 9665"/>
            </a:avLst>
          </a:prstGeom>
          <a:solidFill>
            <a:srgbClr val="FDFCF9"/>
          </a:solidFill>
          <a:ln w="6350">
            <a:solidFill>
              <a:srgbClr val="DDD8CB"/>
            </a:solidFill>
            <a:prstDash val="solid"/>
          </a:ln>
        </p:spPr>
      </p:sp>
      <p:sp>
        <p:nvSpPr>
          <p:cNvPr id="8" name="Text 6"/>
          <p:cNvSpPr/>
          <p:nvPr/>
        </p:nvSpPr>
        <p:spPr>
          <a:xfrm>
            <a:off x="4637584" y="2056011"/>
            <a:ext cx="3004338"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B8431F"/>
                </a:solidFill>
                <a:latin typeface="Nunito Sans" pitchFamily="34" charset="0"/>
                <a:ea typeface="Nunito Sans" pitchFamily="34" charset="-122"/>
                <a:cs typeface="Nunito Sans" pitchFamily="34" charset="-120"/>
              </a:rPr>
              <a:t>Eat well</a:t>
            </a:r>
            <a:endParaRPr lang="en-US" sz="1600" dirty="0"/>
          </a:p>
        </p:txBody>
      </p:sp>
      <p:sp>
        <p:nvSpPr>
          <p:cNvPr id="9" name="Text 7"/>
          <p:cNvSpPr/>
          <p:nvPr/>
        </p:nvSpPr>
        <p:spPr>
          <a:xfrm>
            <a:off x="4637584" y="2375991"/>
            <a:ext cx="3004338"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More vegetables, fruit and whole grains; less salt and saturated fat.</a:t>
            </a:r>
            <a:endParaRPr lang="en-US" sz="1400" dirty="0"/>
          </a:p>
        </p:txBody>
      </p:sp>
      <p:sp>
        <p:nvSpPr>
          <p:cNvPr id="10" name="Shape 8"/>
          <p:cNvSpPr/>
          <p:nvPr/>
        </p:nvSpPr>
        <p:spPr>
          <a:xfrm>
            <a:off x="7995741" y="1824236"/>
            <a:ext cx="3380284" cy="1281212"/>
          </a:xfrm>
          <a:prstGeom prst="roundRect">
            <a:avLst>
              <a:gd name="adj" fmla="val 9665"/>
            </a:avLst>
          </a:prstGeom>
          <a:solidFill>
            <a:srgbClr val="FDFCF9"/>
          </a:solidFill>
          <a:ln w="6350">
            <a:solidFill>
              <a:srgbClr val="DDD8CB"/>
            </a:solidFill>
            <a:prstDash val="solid"/>
          </a:ln>
        </p:spPr>
      </p:sp>
      <p:sp>
        <p:nvSpPr>
          <p:cNvPr id="11" name="Text 9"/>
          <p:cNvSpPr/>
          <p:nvPr/>
        </p:nvSpPr>
        <p:spPr>
          <a:xfrm>
            <a:off x="8227516" y="2056011"/>
            <a:ext cx="3004236"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B8431F"/>
                </a:solidFill>
                <a:latin typeface="Nunito Sans" pitchFamily="34" charset="0"/>
                <a:ea typeface="Nunito Sans" pitchFamily="34" charset="-122"/>
                <a:cs typeface="Nunito Sans" pitchFamily="34" charset="-120"/>
              </a:rPr>
              <a:t>Avoid tobacco</a:t>
            </a:r>
            <a:endParaRPr lang="en-US" sz="1600" dirty="0"/>
          </a:p>
        </p:txBody>
      </p:sp>
      <p:sp>
        <p:nvSpPr>
          <p:cNvPr id="12" name="Text 10"/>
          <p:cNvSpPr/>
          <p:nvPr/>
        </p:nvSpPr>
        <p:spPr>
          <a:xfrm>
            <a:off x="8227516" y="2375991"/>
            <a:ext cx="3004236"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Smoking damages vessel walls and makes clots more likely.</a:t>
            </a:r>
            <a:endParaRPr lang="en-US" sz="1400" dirty="0"/>
          </a:p>
        </p:txBody>
      </p:sp>
      <p:sp>
        <p:nvSpPr>
          <p:cNvPr id="13" name="Shape 11"/>
          <p:cNvSpPr/>
          <p:nvPr/>
        </p:nvSpPr>
        <p:spPr>
          <a:xfrm>
            <a:off x="815975" y="3340398"/>
            <a:ext cx="3380284" cy="1530052"/>
          </a:xfrm>
          <a:prstGeom prst="roundRect">
            <a:avLst>
              <a:gd name="adj" fmla="val 8093"/>
            </a:avLst>
          </a:prstGeom>
          <a:solidFill>
            <a:srgbClr val="FDFCF9"/>
          </a:solidFill>
          <a:ln w="6350">
            <a:solidFill>
              <a:srgbClr val="DDD8CB"/>
            </a:solidFill>
            <a:prstDash val="solid"/>
          </a:ln>
        </p:spPr>
      </p:sp>
      <p:sp>
        <p:nvSpPr>
          <p:cNvPr id="14" name="Text 12"/>
          <p:cNvSpPr/>
          <p:nvPr/>
        </p:nvSpPr>
        <p:spPr>
          <a:xfrm>
            <a:off x="1047750" y="3572173"/>
            <a:ext cx="3004236"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B6B74"/>
                </a:solidFill>
                <a:latin typeface="Nunito Sans" pitchFamily="34" charset="0"/>
                <a:ea typeface="Nunito Sans" pitchFamily="34" charset="-122"/>
                <a:cs typeface="Nunito Sans" pitchFamily="34" charset="-120"/>
              </a:rPr>
              <a:t>Healthy weight</a:t>
            </a:r>
            <a:endParaRPr lang="en-US" sz="1600" dirty="0"/>
          </a:p>
        </p:txBody>
      </p:sp>
      <p:sp>
        <p:nvSpPr>
          <p:cNvPr id="15" name="Text 13"/>
          <p:cNvSpPr/>
          <p:nvPr/>
        </p:nvSpPr>
        <p:spPr>
          <a:xfrm>
            <a:off x="1047750" y="3892153"/>
            <a:ext cx="3004236"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Extra weight makes the heart work harder; limit alcohol too.</a:t>
            </a:r>
            <a:endParaRPr lang="en-US" sz="1400" dirty="0"/>
          </a:p>
        </p:txBody>
      </p:sp>
      <p:sp>
        <p:nvSpPr>
          <p:cNvPr id="16" name="Shape 14"/>
          <p:cNvSpPr/>
          <p:nvPr/>
        </p:nvSpPr>
        <p:spPr>
          <a:xfrm>
            <a:off x="4405809" y="3340398"/>
            <a:ext cx="3380383" cy="1530052"/>
          </a:xfrm>
          <a:prstGeom prst="roundRect">
            <a:avLst>
              <a:gd name="adj" fmla="val 8093"/>
            </a:avLst>
          </a:prstGeom>
          <a:solidFill>
            <a:srgbClr val="FDFCF9"/>
          </a:solidFill>
          <a:ln w="6350">
            <a:solidFill>
              <a:srgbClr val="DDD8CB"/>
            </a:solidFill>
            <a:prstDash val="solid"/>
          </a:ln>
        </p:spPr>
      </p:sp>
      <p:sp>
        <p:nvSpPr>
          <p:cNvPr id="17" name="Text 15"/>
          <p:cNvSpPr/>
          <p:nvPr/>
        </p:nvSpPr>
        <p:spPr>
          <a:xfrm>
            <a:off x="4637584" y="3572173"/>
            <a:ext cx="3004338"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B6B74"/>
                </a:solidFill>
                <a:latin typeface="Nunito Sans" pitchFamily="34" charset="0"/>
                <a:ea typeface="Nunito Sans" pitchFamily="34" charset="-122"/>
                <a:cs typeface="Nunito Sans" pitchFamily="34" charset="-120"/>
              </a:rPr>
              <a:t>Sleep and calm</a:t>
            </a:r>
            <a:endParaRPr lang="en-US" sz="1600" dirty="0"/>
          </a:p>
        </p:txBody>
      </p:sp>
      <p:sp>
        <p:nvSpPr>
          <p:cNvPr id="18" name="Text 16"/>
          <p:cNvSpPr/>
          <p:nvPr/>
        </p:nvSpPr>
        <p:spPr>
          <a:xfrm>
            <a:off x="4637584" y="3892153"/>
            <a:ext cx="3004338" cy="771922"/>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Regular sleep and stress management help keep blood pressure down.</a:t>
            </a:r>
            <a:endParaRPr lang="en-US" sz="1400" dirty="0"/>
          </a:p>
        </p:txBody>
      </p:sp>
      <p:sp>
        <p:nvSpPr>
          <p:cNvPr id="19" name="Shape 17"/>
          <p:cNvSpPr/>
          <p:nvPr/>
        </p:nvSpPr>
        <p:spPr>
          <a:xfrm>
            <a:off x="7995741" y="3340398"/>
            <a:ext cx="3380284" cy="1530052"/>
          </a:xfrm>
          <a:prstGeom prst="roundRect">
            <a:avLst>
              <a:gd name="adj" fmla="val 8093"/>
            </a:avLst>
          </a:prstGeom>
          <a:solidFill>
            <a:srgbClr val="FDFCF9"/>
          </a:solidFill>
          <a:ln w="6350">
            <a:solidFill>
              <a:srgbClr val="DDD8CB"/>
            </a:solidFill>
            <a:prstDash val="solid"/>
          </a:ln>
        </p:spPr>
      </p:sp>
      <p:sp>
        <p:nvSpPr>
          <p:cNvPr id="20" name="Text 18"/>
          <p:cNvSpPr/>
          <p:nvPr/>
        </p:nvSpPr>
        <p:spPr>
          <a:xfrm>
            <a:off x="8227516" y="3572173"/>
            <a:ext cx="3004236" cy="26918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0B6B74"/>
                </a:solidFill>
                <a:latin typeface="Nunito Sans" pitchFamily="34" charset="0"/>
                <a:ea typeface="Nunito Sans" pitchFamily="34" charset="-122"/>
                <a:cs typeface="Nunito Sans" pitchFamily="34" charset="-120"/>
              </a:rPr>
              <a:t>Get checked</a:t>
            </a:r>
            <a:endParaRPr lang="en-US" sz="1600" dirty="0"/>
          </a:p>
        </p:txBody>
      </p:sp>
      <p:sp>
        <p:nvSpPr>
          <p:cNvPr id="21" name="Text 19"/>
          <p:cNvSpPr/>
          <p:nvPr/>
        </p:nvSpPr>
        <p:spPr>
          <a:xfrm>
            <a:off x="8227516" y="3892153"/>
            <a:ext cx="3004236"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3B4558"/>
                </a:solidFill>
                <a:latin typeface="Nunito Sans" pitchFamily="34" charset="0"/>
                <a:ea typeface="Nunito Sans" pitchFamily="34" charset="-122"/>
                <a:cs typeface="Nunito Sans" pitchFamily="34" charset="-120"/>
              </a:rPr>
              <a:t>Have blood pressure and cholesterol measured regularly.</a:t>
            </a:r>
            <a:endParaRPr lang="en-US" sz="1400" dirty="0"/>
          </a:p>
        </p:txBody>
      </p:sp>
      <p:sp>
        <p:nvSpPr>
          <p:cNvPr id="22" name="Text 20"/>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The Cardiovascular System</a:t>
            </a:r>
            <a:endParaRPr lang="en-US" sz="1200" dirty="0"/>
          </a:p>
        </p:txBody>
      </p:sp>
      <p:sp>
        <p:nvSpPr>
          <p:cNvPr id="23" name="Text 2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678"/>
                </a:solidFill>
                <a:latin typeface="Nunito Sans" pitchFamily="34" charset="0"/>
                <a:ea typeface="Nunito Sans" pitchFamily="34" charset="-122"/>
                <a:cs typeface="Nunito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4213D"/>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38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6F4EE"/>
                </a:solidFill>
                <a:latin typeface="Rubik" pitchFamily="34" charset="0"/>
                <a:ea typeface="Rubik" pitchFamily="34" charset="-122"/>
                <a:cs typeface="Rubik" pitchFamily="34" charset="-120"/>
              </a:rPr>
              <a:t>Key takeaways</a:t>
            </a:r>
            <a:endParaRPr lang="en-US" sz="3200" dirty="0"/>
          </a:p>
        </p:txBody>
      </p:sp>
      <p:sp>
        <p:nvSpPr>
          <p:cNvPr id="3" name="Text 1"/>
          <p:cNvSpPr/>
          <p:nvPr/>
        </p:nvSpPr>
        <p:spPr>
          <a:xfrm>
            <a:off x="812800" y="1513780"/>
            <a:ext cx="558800"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F2845C"/>
                </a:solidFill>
                <a:latin typeface="Rubik" pitchFamily="34" charset="0"/>
                <a:ea typeface="Rubik" pitchFamily="34" charset="-122"/>
                <a:cs typeface="Rubik" pitchFamily="34" charset="-120"/>
              </a:rPr>
              <a:t>1</a:t>
            </a:r>
            <a:endParaRPr lang="en-US" sz="3200" dirty="0"/>
          </a:p>
        </p:txBody>
      </p:sp>
      <p:sp>
        <p:nvSpPr>
          <p:cNvPr id="4" name="Text 2"/>
          <p:cNvSpPr/>
          <p:nvPr/>
        </p:nvSpPr>
        <p:spPr>
          <a:xfrm>
            <a:off x="1524000" y="1513780"/>
            <a:ext cx="9156700"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6F4EE"/>
                </a:solidFill>
                <a:latin typeface="Nunito Sans" pitchFamily="34" charset="0"/>
                <a:ea typeface="Nunito Sans" pitchFamily="34" charset="-122"/>
                <a:cs typeface="Nunito Sans" pitchFamily="34" charset="-120"/>
              </a:rPr>
              <a:t>The heart is a four-chambered pump: the right side serves the lungs and the left side serves the body.</a:t>
            </a:r>
            <a:endParaRPr lang="en-US" sz="1600" dirty="0"/>
          </a:p>
        </p:txBody>
      </p:sp>
      <p:sp>
        <p:nvSpPr>
          <p:cNvPr id="5" name="Text 3"/>
          <p:cNvSpPr/>
          <p:nvPr/>
        </p:nvSpPr>
        <p:spPr>
          <a:xfrm>
            <a:off x="812800" y="2336701"/>
            <a:ext cx="558800"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F2845C"/>
                </a:solidFill>
                <a:latin typeface="Rubik" pitchFamily="34" charset="0"/>
                <a:ea typeface="Rubik" pitchFamily="34" charset="-122"/>
                <a:cs typeface="Rubik" pitchFamily="34" charset="-120"/>
              </a:rPr>
              <a:t>2</a:t>
            </a:r>
            <a:endParaRPr lang="en-US" sz="3200" dirty="0"/>
          </a:p>
        </p:txBody>
      </p:sp>
      <p:sp>
        <p:nvSpPr>
          <p:cNvPr id="6" name="Text 4"/>
          <p:cNvSpPr/>
          <p:nvPr/>
        </p:nvSpPr>
        <p:spPr>
          <a:xfrm>
            <a:off x="1524000" y="2336701"/>
            <a:ext cx="9156700"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6F4EE"/>
                </a:solidFill>
                <a:latin typeface="Nunito Sans" pitchFamily="34" charset="0"/>
                <a:ea typeface="Nunito Sans" pitchFamily="34" charset="-122"/>
                <a:cs typeface="Nunito Sans" pitchFamily="34" charset="-120"/>
              </a:rPr>
              <a:t>Arteries carry blood away from the heart, veins bring it back, and capillaries swap oxygen, nutrients and wastes.</a:t>
            </a:r>
            <a:endParaRPr lang="en-US" sz="1600" dirty="0"/>
          </a:p>
        </p:txBody>
      </p:sp>
      <p:sp>
        <p:nvSpPr>
          <p:cNvPr id="7" name="Text 5"/>
          <p:cNvSpPr/>
          <p:nvPr/>
        </p:nvSpPr>
        <p:spPr>
          <a:xfrm>
            <a:off x="812800" y="3159621"/>
            <a:ext cx="558800"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F2845C"/>
                </a:solidFill>
                <a:latin typeface="Rubik" pitchFamily="34" charset="0"/>
                <a:ea typeface="Rubik" pitchFamily="34" charset="-122"/>
                <a:cs typeface="Rubik" pitchFamily="34" charset="-120"/>
              </a:rPr>
              <a:t>3</a:t>
            </a:r>
            <a:endParaRPr lang="en-US" sz="3200" dirty="0"/>
          </a:p>
        </p:txBody>
      </p:sp>
      <p:sp>
        <p:nvSpPr>
          <p:cNvPr id="8" name="Text 6"/>
          <p:cNvSpPr/>
          <p:nvPr/>
        </p:nvSpPr>
        <p:spPr>
          <a:xfrm>
            <a:off x="1524000" y="3159621"/>
            <a:ext cx="915670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6F4EE"/>
                </a:solidFill>
                <a:latin typeface="Nunito Sans" pitchFamily="34" charset="0"/>
                <a:ea typeface="Nunito Sans" pitchFamily="34" charset="-122"/>
                <a:cs typeface="Nunito Sans" pitchFamily="34" charset="-120"/>
              </a:rPr>
              <a:t>The SA node sets the rhythm and four valves keep blood moving one way.</a:t>
            </a:r>
            <a:endParaRPr lang="en-US" sz="1600" dirty="0"/>
          </a:p>
        </p:txBody>
      </p:sp>
      <p:sp>
        <p:nvSpPr>
          <p:cNvPr id="9" name="Text 7"/>
          <p:cNvSpPr/>
          <p:nvPr/>
        </p:nvSpPr>
        <p:spPr>
          <a:xfrm>
            <a:off x="812800" y="3860602"/>
            <a:ext cx="558800"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F2845C"/>
                </a:solidFill>
                <a:latin typeface="Rubik" pitchFamily="34" charset="0"/>
                <a:ea typeface="Rubik" pitchFamily="34" charset="-122"/>
                <a:cs typeface="Rubik" pitchFamily="34" charset="-120"/>
              </a:rPr>
              <a:t>4</a:t>
            </a:r>
            <a:endParaRPr lang="en-US" sz="3200" dirty="0"/>
          </a:p>
        </p:txBody>
      </p:sp>
      <p:sp>
        <p:nvSpPr>
          <p:cNvPr id="10" name="Text 8"/>
          <p:cNvSpPr/>
          <p:nvPr/>
        </p:nvSpPr>
        <p:spPr>
          <a:xfrm>
            <a:off x="1524000" y="3860602"/>
            <a:ext cx="915670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F6F4EE"/>
                </a:solidFill>
                <a:latin typeface="Nunito Sans" pitchFamily="34" charset="0"/>
                <a:ea typeface="Nunito Sans" pitchFamily="34" charset="-122"/>
                <a:cs typeface="Nunito Sans" pitchFamily="34" charset="-120"/>
              </a:rPr>
              <a:t>Exercise, good food, no tobacco and regular checks protect the heart for life.</a:t>
            </a:r>
            <a:endParaRPr lang="en-US" sz="1600" dirty="0"/>
          </a:p>
        </p:txBody>
      </p:sp>
      <p:sp>
        <p:nvSpPr>
          <p:cNvPr id="11" name="Text 9"/>
          <p:cNvSpPr/>
          <p:nvPr/>
        </p:nvSpPr>
        <p:spPr>
          <a:xfrm>
            <a:off x="812800" y="6238280"/>
            <a:ext cx="65405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5D6DB"/>
                </a:solidFill>
                <a:latin typeface="Nunito Sans" pitchFamily="34" charset="0"/>
                <a:ea typeface="Nunito Sans" pitchFamily="34" charset="-122"/>
                <a:cs typeface="Nunito Sans" pitchFamily="34" charset="-120"/>
              </a:rPr>
              <a:t>The Cardiovascular System</a:t>
            </a:r>
            <a:endParaRPr lang="en-US" sz="1200" dirty="0"/>
          </a:p>
        </p:txBody>
      </p:sp>
      <p:sp>
        <p:nvSpPr>
          <p:cNvPr id="12" name="Text 10"/>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C5D6DB"/>
                </a:solidFill>
                <a:latin typeface="Nunito Sans" pitchFamily="34" charset="0"/>
                <a:ea typeface="Nunito Sans" pitchFamily="34" charset="-122"/>
                <a:cs typeface="Nunito Sans" pitchFamily="34" charset="-120"/>
              </a:rPr>
              <a:t>13</a:t>
            </a:r>
            <a:endParaRPr lang="en-US" sz="1200" dirty="0"/>
          </a:p>
        </p:txBody>
      </p:sp>
    </p:spTree>
  </p:cSld>
  <p:clrMapOvr>
    <a:masterClrMapping/>
  </p:clrMapOvr>
</p:sld>
</file>

<file path=ppt/theme/theme1.xml><?xml version="1.0" encoding="utf-8"?>
<a:theme xmlns:a="http://schemas.openxmlformats.org/drawingml/2006/main" name="Cardiovascular System Explained">
  <a:themeElements>
    <a:clrScheme name="Cardiovascular System Explained">
      <a:dk1>
        <a:srgbClr val="14213D"/>
      </a:dk1>
      <a:lt1>
        <a:srgbClr val="F6F4EE"/>
      </a:lt1>
      <a:dk2>
        <a:srgbClr val="4D5669"/>
      </a:dk2>
      <a:lt2>
        <a:srgbClr val="DFDFDC"/>
      </a:lt2>
      <a:accent1>
        <a:srgbClr val="0B6B74"/>
      </a:accent1>
      <a:accent2>
        <a:srgbClr val="B8431F"/>
      </a:accent2>
      <a:accent3>
        <a:srgbClr val="F2845C"/>
      </a:accent3>
      <a:accent4>
        <a:srgbClr val="22375E"/>
      </a:accent4>
      <a:accent5>
        <a:srgbClr val="3B4558"/>
      </a:accent5>
      <a:accent6>
        <a:srgbClr val="5B6678"/>
      </a:accent6>
      <a:hlink>
        <a:srgbClr val="0563C1"/>
      </a:hlink>
      <a:folHlink>
        <a:srgbClr val="954F72"/>
      </a:folHlink>
    </a:clrScheme>
    <a:fontScheme name="Cardiovascular System Explained">
      <a:majorFont>
        <a:latin typeface="Nunito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unito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Cardiovascular System Explained</dc:title>
  <dc:subject/>
  <dc:creator/>
  <cp:lastModifiedBy/>
  <cp:revision>1</cp:revision>
  <dcterms:created xsi:type="dcterms:W3CDTF">2026-10-08T08:43:40Z</dcterms:created>
  <dcterms:modified xsi:type="dcterms:W3CDTF">2026-10-08T08:43:40Z</dcterms:modified>
</cp:coreProperties>
</file>